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890" r:id="rId4"/>
    <p:sldMasterId id="2147483900" r:id="rId5"/>
    <p:sldMasterId id="2147483906" r:id="rId6"/>
    <p:sldMasterId id="2147483917" r:id="rId7"/>
    <p:sldMasterId id="2147483928" r:id="rId8"/>
  </p:sldMasterIdLst>
  <p:notesMasterIdLst>
    <p:notesMasterId r:id="rId16"/>
  </p:notesMasterIdLst>
  <p:handoutMasterIdLst>
    <p:handoutMasterId r:id="rId17"/>
  </p:handoutMasterIdLst>
  <p:sldIdLst>
    <p:sldId id="446" r:id="rId9"/>
    <p:sldId id="465" r:id="rId10"/>
    <p:sldId id="484" r:id="rId11"/>
    <p:sldId id="485" r:id="rId12"/>
    <p:sldId id="470" r:id="rId13"/>
    <p:sldId id="260" r:id="rId14"/>
    <p:sldId id="449" r:id="rId15"/>
  </p:sldIdLst>
  <p:sldSz cx="9906000" cy="6858000" type="A4"/>
  <p:notesSz cx="7104063" cy="10234613"/>
  <p:custDataLst>
    <p:tags r:id="rId18"/>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6">
          <p15:clr>
            <a:srgbClr val="A4A3A4"/>
          </p15:clr>
        </p15:guide>
        <p15:guide id="2" orient="horz" pos="1162" userDrawn="1">
          <p15:clr>
            <a:srgbClr val="A4A3A4"/>
          </p15:clr>
        </p15:guide>
        <p15:guide id="3" orient="horz" pos="482" userDrawn="1">
          <p15:clr>
            <a:srgbClr val="A4A3A4"/>
          </p15:clr>
        </p15:guide>
        <p15:guide id="4" orient="horz" pos="3974">
          <p15:clr>
            <a:srgbClr val="A4A3A4"/>
          </p15:clr>
        </p15:guide>
        <p15:guide id="5" orient="horz" pos="640">
          <p15:clr>
            <a:srgbClr val="A4A3A4"/>
          </p15:clr>
        </p15:guide>
        <p15:guide id="6" orient="horz" pos="4156">
          <p15:clr>
            <a:srgbClr val="A4A3A4"/>
          </p15:clr>
        </p15:guide>
        <p15:guide id="7" orient="horz" pos="4269">
          <p15:clr>
            <a:srgbClr val="A4A3A4"/>
          </p15:clr>
        </p15:guide>
        <p15:guide id="8" pos="3075" userDrawn="1">
          <p15:clr>
            <a:srgbClr val="A4A3A4"/>
          </p15:clr>
        </p15:guide>
        <p15:guide id="9" pos="262">
          <p15:clr>
            <a:srgbClr val="A4A3A4"/>
          </p15:clr>
        </p15:guide>
        <p15:guide id="10" pos="5978">
          <p15:clr>
            <a:srgbClr val="A4A3A4"/>
          </p15:clr>
        </p15:guide>
        <p15:guide id="11" pos="3097" userDrawn="1">
          <p15:clr>
            <a:srgbClr val="A4A3A4"/>
          </p15:clr>
        </p15:guide>
        <p15:guide id="12" pos="3233">
          <p15:clr>
            <a:srgbClr val="A4A3A4"/>
          </p15:clr>
        </p15:guide>
        <p15:guide id="13" orient="horz" pos="1956" userDrawn="1">
          <p15:clr>
            <a:srgbClr val="A4A3A4"/>
          </p15:clr>
        </p15:guide>
        <p15:guide id="14" orient="horz" pos="2727" userDrawn="1">
          <p15:clr>
            <a:srgbClr val="A4A3A4"/>
          </p15:clr>
        </p15:guide>
        <p15:guide id="15" orient="horz" pos="1797" userDrawn="1">
          <p15:clr>
            <a:srgbClr val="A4A3A4"/>
          </p15:clr>
        </p15:guide>
        <p15:guide id="16" pos="3143" userDrawn="1">
          <p15:clr>
            <a:srgbClr val="A4A3A4"/>
          </p15:clr>
        </p15:guide>
        <p15:guide id="17" orient="horz" pos="216">
          <p15:clr>
            <a:srgbClr val="A4A3A4"/>
          </p15:clr>
        </p15:guide>
        <p15:guide id="18" orient="horz" pos="618" userDrawn="1">
          <p15:clr>
            <a:srgbClr val="A4A3A4"/>
          </p15:clr>
        </p15:guide>
        <p15:guide id="19" orient="horz" pos="4151">
          <p15:clr>
            <a:srgbClr val="A4A3A4"/>
          </p15:clr>
        </p15:guide>
        <p15:guide id="20" pos="3029" userDrawn="1">
          <p15:clr>
            <a:srgbClr val="A4A3A4"/>
          </p15:clr>
        </p15:guide>
        <p15:guide id="21" pos="3239">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9F5"/>
    <a:srgbClr val="008080"/>
    <a:srgbClr val="CC9900"/>
    <a:srgbClr val="FFCCCC"/>
    <a:srgbClr val="FFCC66"/>
    <a:srgbClr val="009999"/>
    <a:srgbClr val="CCFFCC"/>
    <a:srgbClr val="66FFCC"/>
    <a:srgbClr val="00CC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0" autoAdjust="0"/>
    <p:restoredTop sz="96353" autoAdjust="0"/>
  </p:normalViewPr>
  <p:slideViewPr>
    <p:cSldViewPr snapToGrid="0" showGuides="1">
      <p:cViewPr varScale="1">
        <p:scale>
          <a:sx n="81" d="100"/>
          <a:sy n="81" d="100"/>
        </p:scale>
        <p:origin x="1699" y="86"/>
      </p:cViewPr>
      <p:guideLst>
        <p:guide orient="horz" pos="96"/>
        <p:guide orient="horz" pos="1162"/>
        <p:guide orient="horz" pos="482"/>
        <p:guide orient="horz" pos="3974"/>
        <p:guide orient="horz" pos="640"/>
        <p:guide orient="horz" pos="4156"/>
        <p:guide orient="horz" pos="4269"/>
        <p:guide pos="3075"/>
        <p:guide pos="262"/>
        <p:guide pos="5978"/>
        <p:guide pos="3097"/>
        <p:guide pos="3233"/>
        <p:guide orient="horz" pos="1956"/>
        <p:guide orient="horz" pos="2727"/>
        <p:guide orient="horz" pos="1797"/>
        <p:guide pos="3143"/>
        <p:guide orient="horz" pos="216"/>
        <p:guide orient="horz" pos="618"/>
        <p:guide orient="horz" pos="4151"/>
        <p:guide pos="3029"/>
        <p:guide pos="3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512"/>
    </p:cViewPr>
  </p:sorterViewPr>
  <p:notesViewPr>
    <p:cSldViewPr snapToGrid="0" showGuides="1">
      <p:cViewPr>
        <p:scale>
          <a:sx n="100" d="100"/>
          <a:sy n="100" d="100"/>
        </p:scale>
        <p:origin x="1668" y="72"/>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4" y="2"/>
            <a:ext cx="3079410" cy="511730"/>
          </a:xfrm>
          <a:prstGeom prst="rect">
            <a:avLst/>
          </a:prstGeom>
          <a:noFill/>
          <a:ln w="9525">
            <a:noFill/>
            <a:miter lim="800000"/>
            <a:headEnd/>
            <a:tailEnd/>
          </a:ln>
        </p:spPr>
        <p:txBody>
          <a:bodyPr vert="horz" wrap="square" lIns="64900" tIns="32452" rIns="64900" bIns="32452" numCol="1" anchor="t" anchorCtr="0" compatLnSpc="1">
            <a:prstTxWarp prst="textNoShape">
              <a:avLst/>
            </a:prstTxWarp>
          </a:bodyPr>
          <a:lstStyle>
            <a:lvl1pPr defTabSz="649594">
              <a:defRPr sz="900"/>
            </a:lvl1pPr>
          </a:lstStyle>
          <a:p>
            <a:endParaRPr lang="en-GB" dirty="0"/>
          </a:p>
        </p:txBody>
      </p:sp>
      <p:sp>
        <p:nvSpPr>
          <p:cNvPr id="3" name="Date Placeholder 2"/>
          <p:cNvSpPr>
            <a:spLocks noGrp="1"/>
          </p:cNvSpPr>
          <p:nvPr>
            <p:ph type="dt" sz="quarter" idx="1"/>
          </p:nvPr>
        </p:nvSpPr>
        <p:spPr bwMode="auto">
          <a:xfrm>
            <a:off x="4024661" y="2"/>
            <a:ext cx="3077774" cy="511730"/>
          </a:xfrm>
          <a:prstGeom prst="rect">
            <a:avLst/>
          </a:prstGeom>
          <a:noFill/>
          <a:ln w="9525">
            <a:noFill/>
            <a:miter lim="800000"/>
            <a:headEnd/>
            <a:tailEnd/>
          </a:ln>
        </p:spPr>
        <p:txBody>
          <a:bodyPr vert="horz" wrap="square" lIns="64900" tIns="32452" rIns="64900" bIns="32452" numCol="1" anchor="t" anchorCtr="0" compatLnSpc="1">
            <a:prstTxWarp prst="textNoShape">
              <a:avLst/>
            </a:prstTxWarp>
          </a:bodyPr>
          <a:lstStyle>
            <a:lvl1pPr algn="r" defTabSz="649594">
              <a:defRPr sz="900"/>
            </a:lvl1pPr>
          </a:lstStyle>
          <a:p>
            <a:fld id="{39D7E852-17AA-4CB6-8273-0685DB7F9B51}" type="datetimeFigureOut">
              <a:rPr lang="en-US"/>
              <a:pPr/>
              <a:t>4/28/2025</a:t>
            </a:fld>
            <a:endParaRPr lang="en-GB" dirty="0"/>
          </a:p>
        </p:txBody>
      </p:sp>
      <p:sp>
        <p:nvSpPr>
          <p:cNvPr id="4" name="Footer Placeholder 3"/>
          <p:cNvSpPr>
            <a:spLocks noGrp="1"/>
          </p:cNvSpPr>
          <p:nvPr>
            <p:ph type="ftr" sz="quarter" idx="2"/>
          </p:nvPr>
        </p:nvSpPr>
        <p:spPr bwMode="auto">
          <a:xfrm>
            <a:off x="14" y="9721271"/>
            <a:ext cx="3079410" cy="511730"/>
          </a:xfrm>
          <a:prstGeom prst="rect">
            <a:avLst/>
          </a:prstGeom>
          <a:noFill/>
          <a:ln w="9525">
            <a:noFill/>
            <a:miter lim="800000"/>
            <a:headEnd/>
            <a:tailEnd/>
          </a:ln>
        </p:spPr>
        <p:txBody>
          <a:bodyPr vert="horz" wrap="square" lIns="64900" tIns="32452" rIns="64900" bIns="32452" numCol="1" anchor="b" anchorCtr="0" compatLnSpc="1">
            <a:prstTxWarp prst="textNoShape">
              <a:avLst/>
            </a:prstTxWarp>
          </a:bodyPr>
          <a:lstStyle>
            <a:lvl1pPr defTabSz="649594">
              <a:defRPr sz="900"/>
            </a:lvl1pPr>
          </a:lstStyle>
          <a:p>
            <a:endParaRPr lang="en-GB" dirty="0"/>
          </a:p>
        </p:txBody>
      </p:sp>
      <p:sp>
        <p:nvSpPr>
          <p:cNvPr id="5" name="Slide Number Placeholder 4"/>
          <p:cNvSpPr>
            <a:spLocks noGrp="1"/>
          </p:cNvSpPr>
          <p:nvPr>
            <p:ph type="sldNum" sz="quarter" idx="3"/>
          </p:nvPr>
        </p:nvSpPr>
        <p:spPr bwMode="auto">
          <a:xfrm>
            <a:off x="4024661" y="9721271"/>
            <a:ext cx="3077774" cy="511730"/>
          </a:xfrm>
          <a:prstGeom prst="rect">
            <a:avLst/>
          </a:prstGeom>
          <a:noFill/>
          <a:ln w="9525">
            <a:noFill/>
            <a:miter lim="800000"/>
            <a:headEnd/>
            <a:tailEnd/>
          </a:ln>
        </p:spPr>
        <p:txBody>
          <a:bodyPr vert="horz" wrap="square" lIns="64900" tIns="32452" rIns="64900" bIns="32452" numCol="1" anchor="b" anchorCtr="0" compatLnSpc="1">
            <a:prstTxWarp prst="textNoShape">
              <a:avLst/>
            </a:prstTxWarp>
          </a:bodyPr>
          <a:lstStyle>
            <a:lvl1pPr algn="r" defTabSz="649594">
              <a:defRPr sz="900"/>
            </a:lvl1pPr>
          </a:lstStyle>
          <a:p>
            <a:fld id="{61B1335B-9C73-459E-8F94-9ADB241FD5FC}" type="slidenum">
              <a:rPr lang="en-GB"/>
              <a:pPr/>
              <a:t>‹#›</a:t>
            </a:fld>
            <a:endParaRPr lang="en-GB" dirty="0"/>
          </a:p>
        </p:txBody>
      </p:sp>
    </p:spTree>
    <p:extLst>
      <p:ext uri="{BB962C8B-B14F-4D97-AF65-F5344CB8AC3E}">
        <p14:creationId xmlns:p14="http://schemas.microsoft.com/office/powerpoint/2010/main" val="174419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4" y="2"/>
            <a:ext cx="3079410" cy="511730"/>
          </a:xfrm>
          <a:prstGeom prst="rect">
            <a:avLst/>
          </a:prstGeom>
          <a:noFill/>
          <a:ln w="9525">
            <a:noFill/>
            <a:miter lim="800000"/>
            <a:headEnd/>
            <a:tailEnd/>
          </a:ln>
        </p:spPr>
        <p:txBody>
          <a:bodyPr vert="horz" wrap="square" lIns="98946" tIns="49477" rIns="98946" bIns="49477" numCol="1" anchor="t" anchorCtr="0" compatLnSpc="1">
            <a:prstTxWarp prst="textNoShape">
              <a:avLst/>
            </a:prstTxWarp>
          </a:bodyPr>
          <a:lstStyle>
            <a:lvl1pPr defTabSz="649594">
              <a:defRPr sz="1100">
                <a:latin typeface="Calibri" pitchFamily="34" charset="0"/>
              </a:defRPr>
            </a:lvl1pPr>
          </a:lstStyle>
          <a:p>
            <a:endParaRPr lang="en-GB" dirty="0">
              <a:latin typeface="Arial"/>
            </a:endParaRPr>
          </a:p>
        </p:txBody>
      </p:sp>
      <p:sp>
        <p:nvSpPr>
          <p:cNvPr id="3" name="Date Placeholder 2"/>
          <p:cNvSpPr>
            <a:spLocks noGrp="1"/>
          </p:cNvSpPr>
          <p:nvPr>
            <p:ph type="dt" idx="1"/>
          </p:nvPr>
        </p:nvSpPr>
        <p:spPr bwMode="auto">
          <a:xfrm>
            <a:off x="4024661" y="2"/>
            <a:ext cx="3077774" cy="511730"/>
          </a:xfrm>
          <a:prstGeom prst="rect">
            <a:avLst/>
          </a:prstGeom>
          <a:noFill/>
          <a:ln w="9525">
            <a:noFill/>
            <a:miter lim="800000"/>
            <a:headEnd/>
            <a:tailEnd/>
          </a:ln>
        </p:spPr>
        <p:txBody>
          <a:bodyPr vert="horz" wrap="square" lIns="98946" tIns="49477" rIns="98946" bIns="49477" numCol="1" anchor="t" anchorCtr="0" compatLnSpc="1">
            <a:prstTxWarp prst="textNoShape">
              <a:avLst/>
            </a:prstTxWarp>
          </a:bodyPr>
          <a:lstStyle>
            <a:lvl1pPr algn="r" defTabSz="649594">
              <a:defRPr sz="1100">
                <a:latin typeface="Calibri" pitchFamily="34" charset="0"/>
              </a:defRPr>
            </a:lvl1pPr>
          </a:lstStyle>
          <a:p>
            <a:fld id="{B76C7504-6E39-4454-ABF9-7D8634367105}" type="datetimeFigureOut">
              <a:rPr lang="en-US">
                <a:latin typeface="Arial"/>
              </a:rPr>
              <a:pPr/>
              <a:t>4/28/2025</a:t>
            </a:fld>
            <a:endParaRPr lang="en-GB" dirty="0">
              <a:latin typeface="Arial"/>
            </a:endParaRPr>
          </a:p>
        </p:txBody>
      </p:sp>
      <p:sp>
        <p:nvSpPr>
          <p:cNvPr id="4" name="Slide Image Placeholder 3"/>
          <p:cNvSpPr>
            <a:spLocks noGrp="1" noRot="1" noChangeAspect="1"/>
          </p:cNvSpPr>
          <p:nvPr>
            <p:ph type="sldImg" idx="2"/>
          </p:nvPr>
        </p:nvSpPr>
        <p:spPr>
          <a:xfrm>
            <a:off x="781050" y="769938"/>
            <a:ext cx="5541963" cy="3836987"/>
          </a:xfrm>
          <a:prstGeom prst="rect">
            <a:avLst/>
          </a:prstGeom>
          <a:noFill/>
          <a:ln w="12700">
            <a:solidFill>
              <a:prstClr val="black"/>
            </a:solidFill>
          </a:ln>
        </p:spPr>
        <p:txBody>
          <a:bodyPr vert="horz" lIns="142595" tIns="71296" rIns="142595" bIns="71296" rtlCol="0" anchor="ctr"/>
          <a:lstStyle/>
          <a:p>
            <a:pPr lvl="0"/>
            <a:endParaRPr lang="en-GB" noProof="0" dirty="0">
              <a:latin typeface="Arial"/>
            </a:endParaRPr>
          </a:p>
        </p:txBody>
      </p:sp>
      <p:sp>
        <p:nvSpPr>
          <p:cNvPr id="5" name="Notes Placeholder 4"/>
          <p:cNvSpPr>
            <a:spLocks noGrp="1"/>
          </p:cNvSpPr>
          <p:nvPr>
            <p:ph type="body" sz="quarter" idx="3"/>
          </p:nvPr>
        </p:nvSpPr>
        <p:spPr bwMode="auto">
          <a:xfrm>
            <a:off x="709759" y="4861450"/>
            <a:ext cx="5684559" cy="4605576"/>
          </a:xfrm>
          <a:prstGeom prst="rect">
            <a:avLst/>
          </a:prstGeom>
          <a:noFill/>
          <a:ln w="9525">
            <a:noFill/>
            <a:miter lim="800000"/>
            <a:headEnd/>
            <a:tailEnd/>
          </a:ln>
        </p:spPr>
        <p:txBody>
          <a:bodyPr vert="horz" wrap="square" lIns="98946" tIns="49477" rIns="98946" bIns="49477"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endParaRPr lang="en-GB" noProof="0"/>
          </a:p>
        </p:txBody>
      </p:sp>
      <p:sp>
        <p:nvSpPr>
          <p:cNvPr id="6" name="Footer Placeholder 5"/>
          <p:cNvSpPr>
            <a:spLocks noGrp="1"/>
          </p:cNvSpPr>
          <p:nvPr>
            <p:ph type="ftr" sz="quarter" idx="4"/>
          </p:nvPr>
        </p:nvSpPr>
        <p:spPr bwMode="auto">
          <a:xfrm>
            <a:off x="14" y="9721271"/>
            <a:ext cx="3079410" cy="511730"/>
          </a:xfrm>
          <a:prstGeom prst="rect">
            <a:avLst/>
          </a:prstGeom>
          <a:noFill/>
          <a:ln w="9525">
            <a:noFill/>
            <a:miter lim="800000"/>
            <a:headEnd/>
            <a:tailEnd/>
          </a:ln>
        </p:spPr>
        <p:txBody>
          <a:bodyPr vert="horz" wrap="square" lIns="98946" tIns="49477" rIns="98946" bIns="49477" numCol="1" anchor="b" anchorCtr="0" compatLnSpc="1">
            <a:prstTxWarp prst="textNoShape">
              <a:avLst/>
            </a:prstTxWarp>
          </a:bodyPr>
          <a:lstStyle>
            <a:lvl1pPr defTabSz="649594">
              <a:defRPr sz="1100">
                <a:latin typeface="Calibri" pitchFamily="34" charset="0"/>
              </a:defRPr>
            </a:lvl1pPr>
          </a:lstStyle>
          <a:p>
            <a:endParaRPr lang="en-GB" dirty="0">
              <a:latin typeface="Arial"/>
            </a:endParaRPr>
          </a:p>
        </p:txBody>
      </p:sp>
      <p:sp>
        <p:nvSpPr>
          <p:cNvPr id="7" name="Slide Number Placeholder 6"/>
          <p:cNvSpPr>
            <a:spLocks noGrp="1"/>
          </p:cNvSpPr>
          <p:nvPr>
            <p:ph type="sldNum" sz="quarter" idx="5"/>
          </p:nvPr>
        </p:nvSpPr>
        <p:spPr bwMode="auto">
          <a:xfrm>
            <a:off x="4024661" y="9721271"/>
            <a:ext cx="3077774" cy="511730"/>
          </a:xfrm>
          <a:prstGeom prst="rect">
            <a:avLst/>
          </a:prstGeom>
          <a:noFill/>
          <a:ln w="9525">
            <a:noFill/>
            <a:miter lim="800000"/>
            <a:headEnd/>
            <a:tailEnd/>
          </a:ln>
        </p:spPr>
        <p:txBody>
          <a:bodyPr vert="horz" wrap="square" lIns="98946" tIns="49477" rIns="98946" bIns="49477" numCol="1" anchor="b" anchorCtr="0" compatLnSpc="1">
            <a:prstTxWarp prst="textNoShape">
              <a:avLst/>
            </a:prstTxWarp>
          </a:bodyPr>
          <a:lstStyle>
            <a:lvl1pPr algn="r" defTabSz="649594">
              <a:defRPr sz="1100">
                <a:latin typeface="Calibri" pitchFamily="34" charset="0"/>
              </a:defRPr>
            </a:lvl1pPr>
          </a:lstStyle>
          <a:p>
            <a:fld id="{DFA6DC0F-00C0-48CB-BFD3-E923E37ECD77}" type="slidenum">
              <a:rPr lang="en-GB">
                <a:latin typeface="Arial"/>
              </a:rPr>
              <a:pPr/>
              <a:t>‹#›</a:t>
            </a:fld>
            <a:endParaRPr lang="en-GB" dirty="0">
              <a:latin typeface="Arial"/>
            </a:endParaRPr>
          </a:p>
        </p:txBody>
      </p:sp>
    </p:spTree>
    <p:extLst>
      <p:ext uri="{BB962C8B-B14F-4D97-AF65-F5344CB8AC3E}">
        <p14:creationId xmlns:p14="http://schemas.microsoft.com/office/powerpoint/2010/main" val="3479711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a:ea typeface="+mn-ea"/>
        <a:cs typeface="+mn-cs"/>
        <a:sym typeface="Arial"/>
      </a:defRPr>
    </a:lvl1pPr>
    <a:lvl2pPr marL="698373" indent="-268605" algn="l" rtl="0" eaLnBrk="0" fontAlgn="base" hangingPunct="0">
      <a:spcBef>
        <a:spcPct val="30000"/>
      </a:spcBef>
      <a:spcAft>
        <a:spcPct val="0"/>
      </a:spcAft>
      <a:defRPr sz="1100" kern="1200">
        <a:solidFill>
          <a:schemeClr val="tx1"/>
        </a:solidFill>
        <a:latin typeface="+mn-lt"/>
        <a:ea typeface="+mn-ea"/>
        <a:cs typeface="+mn-cs"/>
      </a:defRPr>
    </a:lvl2pPr>
    <a:lvl3pPr marL="1074420" indent="-214884" algn="l" rtl="0" eaLnBrk="0" fontAlgn="base" hangingPunct="0">
      <a:spcBef>
        <a:spcPct val="30000"/>
      </a:spcBef>
      <a:spcAft>
        <a:spcPct val="0"/>
      </a:spcAft>
      <a:defRPr sz="1100" kern="1200">
        <a:solidFill>
          <a:schemeClr val="tx1"/>
        </a:solidFill>
        <a:latin typeface="+mn-lt"/>
        <a:ea typeface="+mn-ea"/>
        <a:cs typeface="+mn-cs"/>
      </a:defRPr>
    </a:lvl3pPr>
    <a:lvl4pPr marL="1504188" indent="-214884" algn="l" rtl="0" eaLnBrk="0" fontAlgn="base" hangingPunct="0">
      <a:spcBef>
        <a:spcPct val="30000"/>
      </a:spcBef>
      <a:spcAft>
        <a:spcPct val="0"/>
      </a:spcAft>
      <a:defRPr sz="1100" kern="1200">
        <a:solidFill>
          <a:schemeClr val="tx1"/>
        </a:solidFill>
        <a:latin typeface="+mn-lt"/>
        <a:ea typeface="+mn-ea"/>
        <a:cs typeface="+mn-cs"/>
      </a:defRPr>
    </a:lvl4pPr>
    <a:lvl5pPr marL="1933956" indent="-214884" algn="l" rtl="0" eaLnBrk="0" fontAlgn="base" hangingPunct="0">
      <a:spcBef>
        <a:spcPct val="30000"/>
      </a:spcBef>
      <a:spcAft>
        <a:spcPct val="0"/>
      </a:spcAft>
      <a:defRPr sz="1100" kern="1200">
        <a:solidFill>
          <a:schemeClr val="tx1"/>
        </a:solidFill>
        <a:latin typeface="+mn-lt"/>
        <a:ea typeface="+mn-ea"/>
        <a:cs typeface="+mn-cs"/>
      </a:defRPr>
    </a:lvl5pPr>
    <a:lvl6pPr marL="2148840" algn="l" defTabSz="859536" rtl="0" eaLnBrk="1" latinLnBrk="0" hangingPunct="1">
      <a:defRPr sz="1100" kern="1200">
        <a:solidFill>
          <a:schemeClr val="tx1"/>
        </a:solidFill>
        <a:latin typeface="+mn-lt"/>
        <a:ea typeface="+mn-ea"/>
        <a:cs typeface="+mn-cs"/>
      </a:defRPr>
    </a:lvl6pPr>
    <a:lvl7pPr marL="2578608" algn="l" defTabSz="859536" rtl="0" eaLnBrk="1" latinLnBrk="0" hangingPunct="1">
      <a:defRPr sz="1100" kern="1200">
        <a:solidFill>
          <a:schemeClr val="tx1"/>
        </a:solidFill>
        <a:latin typeface="+mn-lt"/>
        <a:ea typeface="+mn-ea"/>
        <a:cs typeface="+mn-cs"/>
      </a:defRPr>
    </a:lvl7pPr>
    <a:lvl8pPr marL="3008376" algn="l" defTabSz="859536" rtl="0" eaLnBrk="1" latinLnBrk="0" hangingPunct="1">
      <a:defRPr sz="1100" kern="1200">
        <a:solidFill>
          <a:schemeClr val="tx1"/>
        </a:solidFill>
        <a:latin typeface="+mn-lt"/>
        <a:ea typeface="+mn-ea"/>
        <a:cs typeface="+mn-cs"/>
      </a:defRPr>
    </a:lvl8pPr>
    <a:lvl9pPr marL="3438144" algn="l" defTabSz="85953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8B299-FBEB-47AA-8879-672851374028}" type="slidenum">
              <a:rPr lang="ja-JP" altLang="en-US">
                <a:solidFill>
                  <a:prstClr val="black"/>
                </a:solidFill>
                <a:latin typeface="Arial"/>
              </a:rPr>
              <a:pPr/>
              <a:t>0</a:t>
            </a:fld>
            <a:endParaRPr lang="en-US" altLang="ja-JP" dirty="0">
              <a:solidFill>
                <a:prstClr val="black"/>
              </a:solidFill>
              <a:latin typeface="Arial"/>
            </a:endParaRPr>
          </a:p>
        </p:txBody>
      </p:sp>
      <p:sp>
        <p:nvSpPr>
          <p:cNvPr id="3243010" name="Rectangle 2"/>
          <p:cNvSpPr>
            <a:spLocks noGrp="1" noRot="1" noChangeAspect="1" noChangeArrowheads="1" noTextEdit="1"/>
          </p:cNvSpPr>
          <p:nvPr>
            <p:ph type="sldImg"/>
          </p:nvPr>
        </p:nvSpPr>
        <p:spPr>
          <a:xfrm>
            <a:off x="781050" y="777875"/>
            <a:ext cx="5541963" cy="3836988"/>
          </a:xfrm>
          <a:ln/>
        </p:spPr>
      </p:sp>
      <p:sp>
        <p:nvSpPr>
          <p:cNvPr id="3243011" name="Rectangle 3"/>
          <p:cNvSpPr>
            <a:spLocks noGrp="1" noChangeArrowheads="1"/>
          </p:cNvSpPr>
          <p:nvPr>
            <p:ph type="body" idx="1"/>
          </p:nvPr>
        </p:nvSpPr>
        <p:spPr/>
        <p:txBody>
          <a:bodyPr/>
          <a:lstStyle/>
          <a:p>
            <a:pPr>
              <a:buFontTx/>
              <a:buNone/>
            </a:pPr>
            <a:endParaRPr lang="ja-JP" altLang="en-US" dirty="0">
              <a:latin typeface="Arial"/>
            </a:endParaRPr>
          </a:p>
          <a:p>
            <a:pPr>
              <a:buFontTx/>
              <a:buNone/>
            </a:pPr>
            <a:endParaRPr lang="en-US" dirty="0">
              <a:latin typeface="Arial"/>
            </a:endParaRPr>
          </a:p>
        </p:txBody>
      </p:sp>
    </p:spTree>
    <p:extLst>
      <p:ext uri="{BB962C8B-B14F-4D97-AF65-F5344CB8AC3E}">
        <p14:creationId xmlns:p14="http://schemas.microsoft.com/office/powerpoint/2010/main" val="32386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bg bwMode="gray">
      <p:bgPr>
        <a:solidFill>
          <a:schemeClr val="bg1"/>
        </a:solidFill>
        <a:effectLst/>
      </p:bgPr>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extLst>
              <p:ext uri="{D42A27DB-BD31-4B8C-83A1-F6EECF244321}">
                <p14:modId xmlns:p14="http://schemas.microsoft.com/office/powerpoint/2010/main" val="1977037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893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図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094" y="354207"/>
            <a:ext cx="2091419" cy="662401"/>
          </a:xfrm>
          <a:prstGeom prst="rect">
            <a:avLst/>
          </a:prstGeom>
        </p:spPr>
      </p:pic>
      <p:sp>
        <p:nvSpPr>
          <p:cNvPr id="12" name="Text Box 9"/>
          <p:cNvSpPr txBox="1">
            <a:spLocks noChangeArrowheads="1"/>
          </p:cNvSpPr>
          <p:nvPr userDrawn="1"/>
        </p:nvSpPr>
        <p:spPr bwMode="gray">
          <a:xfrm>
            <a:off x="966523" y="4756197"/>
            <a:ext cx="3274935" cy="236988"/>
          </a:xfrm>
          <a:prstGeom prst="rect">
            <a:avLst/>
          </a:prstGeom>
          <a:noFill/>
          <a:ln w="12700" cap="rnd" algn="ctr">
            <a:noFill/>
            <a:miter lim="800000"/>
            <a:headEnd/>
            <a:tailEnd/>
          </a:ln>
          <a:effectLst/>
        </p:spPr>
        <p:txBody>
          <a:bodyPr wrap="none" lIns="0" tIns="0" rIns="0" bIns="0">
            <a:spAutoFit/>
          </a:bodyPr>
          <a:lstStyle/>
          <a:p>
            <a:pPr algn="l">
              <a:lnSpc>
                <a:spcPct val="110000"/>
              </a:lnSpc>
            </a:pPr>
            <a:r>
              <a:rPr lang="ja-JP" altLang="ja-JP" sz="1400" kern="1200" dirty="0">
                <a:solidFill>
                  <a:srgbClr val="000000"/>
                </a:solidFill>
                <a:latin typeface="Arial" charset="0"/>
                <a:ea typeface="+mn-ea"/>
                <a:cs typeface="Arial" charset="0"/>
              </a:rPr>
              <a:t>デロイト トーマツ コンサルティング</a:t>
            </a:r>
            <a:r>
              <a:rPr lang="ja-JP" altLang="en-US" sz="1400" kern="1200" dirty="0">
                <a:solidFill>
                  <a:srgbClr val="000000"/>
                </a:solidFill>
                <a:latin typeface="Arial" charset="0"/>
                <a:ea typeface="+mn-ea"/>
                <a:cs typeface="Arial" charset="0"/>
              </a:rPr>
              <a:t>合同</a:t>
            </a:r>
            <a:r>
              <a:rPr lang="ja-JP" altLang="ja-JP" sz="1400" kern="1200" dirty="0">
                <a:solidFill>
                  <a:srgbClr val="000000"/>
                </a:solidFill>
                <a:latin typeface="Arial" charset="0"/>
                <a:ea typeface="+mn-ea"/>
                <a:cs typeface="Arial" charset="0"/>
              </a:rPr>
              <a:t>会社</a:t>
            </a:r>
            <a:endParaRPr lang="en-US" altLang="ja-JP" sz="1400" kern="1200" dirty="0">
              <a:solidFill>
                <a:srgbClr val="000000"/>
              </a:solidFill>
              <a:latin typeface="Arial" charset="0"/>
              <a:ea typeface="+mn-ea"/>
              <a:cs typeface="Arial" charset="0"/>
            </a:endParaRPr>
          </a:p>
        </p:txBody>
      </p:sp>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kumimoji="1"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9794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855205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712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69014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dirty="0"/>
          </a:p>
        </p:txBody>
      </p:sp>
      <p:sp>
        <p:nvSpPr>
          <p:cNvPr id="3" name="Footer Placeholder 2"/>
          <p:cNvSpPr>
            <a:spLocks noGrp="1"/>
          </p:cNvSpPr>
          <p:nvPr>
            <p:ph type="ftr" sz="quarter" idx="11"/>
          </p:nvPr>
        </p:nvSpPr>
        <p:spPr>
          <a:xfrm>
            <a:off x="6486284" y="6655974"/>
            <a:ext cx="4068000" cy="169200"/>
          </a:xfrm>
        </p:spPr>
        <p:txBody>
          <a:bodyPr/>
          <a:lstStyle>
            <a:lvl1pPr>
              <a:defRPr sz="600" b="1"/>
            </a:lvl1pPr>
          </a:lstStyle>
          <a:p>
            <a:r>
              <a:rPr kumimoji="1" lang="ja-JP" altLang="en-US" dirty="0"/>
              <a:t>連携方法は目安の一つとして活用し、詳細は連携窓口に確認してください。</a:t>
            </a:r>
          </a:p>
        </p:txBody>
      </p:sp>
      <p:sp>
        <p:nvSpPr>
          <p:cNvPr id="4" name="Slide Number Placeholder 3"/>
          <p:cNvSpPr>
            <a:spLocks noGrp="1"/>
          </p:cNvSpPr>
          <p:nvPr>
            <p:ph type="sldNum" sz="quarter" idx="12"/>
          </p:nvPr>
        </p:nvSpPr>
        <p:spPr>
          <a:xfrm>
            <a:off x="9592930" y="6550429"/>
            <a:ext cx="216328" cy="244342"/>
          </a:xfrm>
        </p:spPr>
        <p:txBody>
          <a:bodyPr/>
          <a:lstStyle/>
          <a:p>
            <a:fld id="{4FE12B48-29AB-462E-9BFB-ECF3D6D660A7}" type="slidenum">
              <a:rPr kumimoji="1" lang="ja-JP" altLang="en-US" smtClean="0"/>
              <a:t>‹#›</a:t>
            </a:fld>
            <a:endParaRPr kumimoji="1" lang="ja-JP" altLang="en-US"/>
          </a:p>
        </p:txBody>
      </p:sp>
    </p:spTree>
    <p:extLst>
      <p:ext uri="{BB962C8B-B14F-4D97-AF65-F5344CB8AC3E}">
        <p14:creationId xmlns:p14="http://schemas.microsoft.com/office/powerpoint/2010/main" val="80116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補足版） タイトルのみ_Proposal">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4112904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815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a:xfrm>
            <a:off x="684000" y="6588000"/>
            <a:ext cx="4104000" cy="169200"/>
          </a:xfrm>
        </p:spPr>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7" name="タイトル プレースホルダ 6"/>
          <p:cNvSpPr>
            <a:spLocks noGrp="1"/>
          </p:cNvSpPr>
          <p:nvPr>
            <p:ph type="title" hasCustomPrompt="1"/>
          </p:nvPr>
        </p:nvSpPr>
        <p:spPr>
          <a:xfrm>
            <a:off x="417000" y="136800"/>
            <a:ext cx="9072000" cy="651600"/>
          </a:xfrm>
          <a:prstGeom prst="rect">
            <a:avLst/>
          </a:prstGeom>
        </p:spPr>
        <p:txBody>
          <a:bodyPr vert="horz" lIns="0" tIns="0" rIns="0" bIns="0" rtlCol="0" anchor="b" anchorCtr="0">
            <a:noAutofit/>
          </a:bodyPr>
          <a:lstStyle/>
          <a:p>
            <a:r>
              <a:rPr kumimoji="1" lang="ja-JP" altLang="en-US" dirty="0"/>
              <a:t>キーメッセージを入力（本スライドで一番伝えたいこと＜名詞止め・体言止め不可＞）</a:t>
            </a:r>
          </a:p>
        </p:txBody>
      </p:sp>
      <p:sp>
        <p:nvSpPr>
          <p:cNvPr id="8" name="テキスト プレースホルダー 7"/>
          <p:cNvSpPr>
            <a:spLocks noGrp="1"/>
          </p:cNvSpPr>
          <p:nvPr>
            <p:ph type="body" sz="quarter" idx="15" hasCustomPrompt="1"/>
          </p:nvPr>
        </p:nvSpPr>
        <p:spPr>
          <a:xfrm>
            <a:off x="417000" y="1484313"/>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515129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補足版） コンテンツ左サイド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177280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917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スライド番号プレースホルダ 5"/>
          <p:cNvSpPr>
            <a:spLocks noGrp="1"/>
          </p:cNvSpPr>
          <p:nvPr>
            <p:ph type="sldNum" sz="quarter" idx="10"/>
          </p:nvPr>
        </p:nvSpPr>
        <p:spPr/>
        <p:txBody>
          <a:bodyPr/>
          <a:lstStyle>
            <a:lvl1pPr>
              <a:defRPr>
                <a:solidFill>
                  <a:schemeClr val="tx2"/>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a:xfrm>
            <a:off x="684000" y="6588000"/>
            <a:ext cx="4104000" cy="169200"/>
          </a:xfrm>
        </p:spPr>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9" name="タイトル 1"/>
          <p:cNvSpPr>
            <a:spLocks noGrp="1"/>
          </p:cNvSpPr>
          <p:nvPr>
            <p:ph type="title" hasCustomPrompt="1"/>
          </p:nvPr>
        </p:nvSpPr>
        <p:spPr bwMode="gray">
          <a:xfrm>
            <a:off x="417600" y="136800"/>
            <a:ext cx="9072000" cy="651600"/>
          </a:xfrm>
          <a:prstGeom prst="rect">
            <a:avLst/>
          </a:prstGeom>
        </p:spPr>
        <p:txBody>
          <a:bodyPr>
            <a:noAutofit/>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10" name="テキスト プレースホルダ 5"/>
          <p:cNvSpPr>
            <a:spLocks noGrp="1"/>
          </p:cNvSpPr>
          <p:nvPr>
            <p:ph type="body" sz="quarter" idx="14" hasCustomPrompt="1"/>
          </p:nvPr>
        </p:nvSpPr>
        <p:spPr bwMode="gray">
          <a:xfrm>
            <a:off x="417600" y="1009580"/>
            <a:ext cx="9072000" cy="439200"/>
          </a:xfrm>
        </p:spPr>
        <p:txBody>
          <a:bodyPr lIns="72000" tIns="0" rIns="7200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11" name="コンテンツ プレースホルダ 2"/>
          <p:cNvSpPr>
            <a:spLocks noGrp="1"/>
          </p:cNvSpPr>
          <p:nvPr>
            <p:ph idx="1"/>
          </p:nvPr>
        </p:nvSpPr>
        <p:spPr bwMode="gray">
          <a:xfrm>
            <a:off x="4176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a:xfrm>
            <a:off x="417600" y="1484313"/>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21844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163751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20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a:xfrm>
            <a:off x="684000" y="6588000"/>
            <a:ext cx="4104000" cy="169200"/>
          </a:xfrm>
        </p:spPr>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97172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補足版） コンテンツ全面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114479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2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スライド番号プレースホルダ 8"/>
          <p:cNvSpPr>
            <a:spLocks noGrp="1"/>
          </p:cNvSpPr>
          <p:nvPr>
            <p:ph type="sldNum" sz="quarter" idx="10"/>
          </p:nvPr>
        </p:nvSpPr>
        <p:spPr/>
        <p:txBody>
          <a:bodyPr/>
          <a:lstStyle>
            <a:lvl1pPr>
              <a:defRPr>
                <a:solidFill>
                  <a:schemeClr val="tx2"/>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a:xfrm>
            <a:off x="684000" y="6588000"/>
            <a:ext cx="4104000" cy="169200"/>
          </a:xfrm>
        </p:spPr>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7" name="タイトル 1"/>
          <p:cNvSpPr>
            <a:spLocks noGrp="1"/>
          </p:cNvSpPr>
          <p:nvPr>
            <p:ph type="title" hasCustomPrompt="1"/>
          </p:nvPr>
        </p:nvSpPr>
        <p:spPr bwMode="gray">
          <a:xfrm>
            <a:off x="417000" y="136800"/>
            <a:ext cx="9072000" cy="651600"/>
          </a:xfrm>
          <a:prstGeom prst="rect">
            <a:avLst/>
          </a:prstGeom>
        </p:spPr>
        <p:txBody>
          <a:bodyPr>
            <a:noAutofit/>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8"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11" name="コンテンツ プレースホルダ 2"/>
          <p:cNvSpPr>
            <a:spLocks noGrp="1"/>
          </p:cNvSpPr>
          <p:nvPr>
            <p:ph idx="1"/>
          </p:nvPr>
        </p:nvSpPr>
        <p:spPr bwMode="gray">
          <a:xfrm>
            <a:off x="417599" y="1926000"/>
            <a:ext cx="9072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a:xfrm>
            <a:off x="417600" y="1484313"/>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400877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bg bwMode="gray">
      <p:bgPr>
        <a:solidFill>
          <a:schemeClr val="bg1"/>
        </a:solidFill>
        <a:effectLst/>
      </p:bgPr>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630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図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094" y="354207"/>
            <a:ext cx="2091419" cy="662401"/>
          </a:xfrm>
          <a:prstGeom prst="rect">
            <a:avLst/>
          </a:prstGeom>
        </p:spPr>
      </p:pic>
      <p:sp>
        <p:nvSpPr>
          <p:cNvPr id="12" name="Text Box 9"/>
          <p:cNvSpPr txBox="1">
            <a:spLocks noChangeArrowheads="1"/>
          </p:cNvSpPr>
          <p:nvPr userDrawn="1"/>
        </p:nvSpPr>
        <p:spPr bwMode="gray">
          <a:xfrm>
            <a:off x="966523" y="4756197"/>
            <a:ext cx="3274935" cy="236988"/>
          </a:xfrm>
          <a:prstGeom prst="rect">
            <a:avLst/>
          </a:prstGeom>
          <a:noFill/>
          <a:ln w="12700" cap="rnd" algn="ctr">
            <a:noFill/>
            <a:miter lim="800000"/>
            <a:headEnd/>
            <a:tailEnd/>
          </a:ln>
          <a:effectLst/>
        </p:spPr>
        <p:txBody>
          <a:bodyPr wrap="none" lIns="0" tIns="0" rIns="0" bIns="0">
            <a:spAutoFit/>
          </a:bodyPr>
          <a:lstStyle/>
          <a:p>
            <a:pPr>
              <a:lnSpc>
                <a:spcPct val="110000"/>
              </a:lnSpc>
            </a:pPr>
            <a:r>
              <a:rPr lang="ja-JP" altLang="ja-JP" sz="1400" dirty="0">
                <a:solidFill>
                  <a:srgbClr val="000000"/>
                </a:solidFill>
              </a:rPr>
              <a:t>デロイト トーマツ コンサルティング</a:t>
            </a:r>
            <a:r>
              <a:rPr lang="ja-JP" altLang="en-US" sz="1400" dirty="0">
                <a:solidFill>
                  <a:srgbClr val="000000"/>
                </a:solidFill>
              </a:rPr>
              <a:t>合同</a:t>
            </a:r>
            <a:r>
              <a:rPr lang="ja-JP" altLang="ja-JP" sz="1400" dirty="0">
                <a:solidFill>
                  <a:srgbClr val="000000"/>
                </a:solidFill>
              </a:rPr>
              <a:t>会社</a:t>
            </a:r>
            <a:endParaRPr lang="en-US" altLang="ja-JP" sz="1400" dirty="0">
              <a:solidFill>
                <a:srgbClr val="000000"/>
              </a:solidFill>
            </a:endParaRPr>
          </a:p>
        </p:txBody>
      </p:sp>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kumimoji="1"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256360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732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1758213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834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aseline="0">
                <a:latin typeface="Arial" pitchFamily="34" charset="0"/>
                <a:cs typeface="Arial"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3838385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937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bwMode="gray">
          <a:xfrm>
            <a:off x="1900800" y="2368296"/>
            <a:ext cx="6102096" cy="2487168"/>
          </a:xfrm>
          <a:prstGeom prst="rect">
            <a:avLst/>
          </a:prstGeom>
        </p:spPr>
        <p:txBody>
          <a:bodyPr tIns="0" bIns="0"/>
          <a:lstStyle>
            <a:lvl1pPr marL="0" indent="0" eaLnBrk="1" hangingPunct="1">
              <a:spcBef>
                <a:spcPts val="0"/>
              </a:spcBef>
              <a:buClr>
                <a:schemeClr val="tx1"/>
              </a:buClr>
              <a:buSzPct val="80000"/>
              <a:buFont typeface="Wingdings" pitchFamily="2" charset="2"/>
              <a:buNone/>
              <a:defRPr sz="1200" baseline="0">
                <a:latin typeface="+mn-ea"/>
                <a:ea typeface="+mn-ea"/>
              </a:defRPr>
            </a:lvl1pPr>
            <a:lvl5pPr>
              <a:buNone/>
              <a:defRPr/>
            </a:lvl5pPr>
          </a:lstStyle>
          <a:p>
            <a:pPr lvl="0"/>
            <a:r>
              <a:rPr lang="ja-JP" altLang="en-US"/>
              <a:t>マスター テキストの書式設定</a:t>
            </a:r>
          </a:p>
        </p:txBody>
      </p:sp>
      <p:sp>
        <p:nvSpPr>
          <p:cNvPr id="6" name="スライド番号プレースホルダ 5"/>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124108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937626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996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183491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039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accent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31559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91812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44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solidFill>
                  <a:srgbClr val="313131"/>
                </a:solidFill>
              </a:rPr>
              <a:pPr/>
              <a:t>‹#›</a:t>
            </a:fld>
            <a:endParaRPr lang="ja-JP" altLang="en-US" dirty="0">
              <a:solidFill>
                <a:srgbClr val="313131"/>
              </a:solidFill>
            </a:endParaRPr>
          </a:p>
        </p:txBody>
      </p:sp>
      <p:sp>
        <p:nvSpPr>
          <p:cNvPr id="8" name="フッター プレースホルダ 7"/>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76593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346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11" name="フッター プレースホルダ 10"/>
          <p:cNvSpPr>
            <a:spLocks noGrp="1"/>
          </p:cNvSpPr>
          <p:nvPr>
            <p:ph type="ftr" sz="quarter" idx="14"/>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77679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449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solidFill>
                  <a:srgbClr val="313131"/>
                </a:solidFill>
              </a:rPr>
              <a:pPr/>
              <a:t>‹#›</a:t>
            </a:fld>
            <a:endParaRPr lang="ja-JP" altLang="en-US" dirty="0">
              <a:solidFill>
                <a:srgbClr val="313131"/>
              </a:solidFill>
            </a:endParaRPr>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167181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タイトルと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24000"/>
            <a:ext cx="8915400" cy="4648200"/>
          </a:xfrm>
        </p:spPr>
        <p:txBody>
          <a:bodyPr/>
          <a:lstStyle/>
          <a:p>
            <a:pPr lvl="0" eaLnBrk="1" latinLnBrk="0" hangingPunct="1"/>
            <a:r>
              <a:rPr kumimoji="1" lang="ja-JP" altLang="en-US"/>
              <a:t>マスター テキストの書式設定</a:t>
            </a:r>
          </a:p>
          <a:p>
            <a:pPr lvl="1" eaLnBrk="1" latinLnBrk="0" hangingPunct="1"/>
            <a:r>
              <a:rPr kumimoji="1" lang="ja-JP" altLang="en-US"/>
              <a:t>第 </a:t>
            </a:r>
            <a:r>
              <a:rPr kumimoji="1" lang="en-US" altLang="ja-JP"/>
              <a:t>2 </a:t>
            </a:r>
            <a:r>
              <a:rPr kumimoji="1" lang="ja-JP" altLang="en-US"/>
              <a:t>レベル</a:t>
            </a:r>
          </a:p>
          <a:p>
            <a:pPr lvl="2" eaLnBrk="1" latinLnBrk="0" hangingPunct="1"/>
            <a:r>
              <a:rPr kumimoji="1" lang="ja-JP" altLang="en-US"/>
              <a:t>第 </a:t>
            </a:r>
            <a:r>
              <a:rPr kumimoji="1" lang="en-US" altLang="ja-JP"/>
              <a:t>3 </a:t>
            </a:r>
            <a:r>
              <a:rPr kumimoji="1" lang="ja-JP" altLang="en-US"/>
              <a:t>レベル</a:t>
            </a:r>
          </a:p>
          <a:p>
            <a:pPr lvl="3" eaLnBrk="1" latinLnBrk="0" hangingPunct="1"/>
            <a:r>
              <a:rPr kumimoji="1" lang="ja-JP" altLang="en-US"/>
              <a:t>第 </a:t>
            </a:r>
            <a:r>
              <a:rPr kumimoji="1" lang="en-US" altLang="ja-JP"/>
              <a:t>4 </a:t>
            </a:r>
            <a:r>
              <a:rPr kumimoji="1" lang="ja-JP" altLang="en-US"/>
              <a:t>レベル</a:t>
            </a:r>
          </a:p>
          <a:p>
            <a:pPr lvl="4" eaLnBrk="1" latinLnBrk="0" hangingPunct="1"/>
            <a:r>
              <a:rPr kumimoji="1" lang="ja-JP" altLang="en-US"/>
              <a:t>第 </a:t>
            </a:r>
            <a:r>
              <a:rPr kumimoji="1" lang="en-US" altLang="ja-JP"/>
              <a:t>5 </a:t>
            </a:r>
            <a:r>
              <a:rPr kumimoji="1" lang="ja-JP" altLang="en-US"/>
              <a:t>レベル</a:t>
            </a:r>
            <a:endParaRPr kumimoji="1" lang="ja-JP"/>
          </a:p>
        </p:txBody>
      </p:sp>
      <p:sp>
        <p:nvSpPr>
          <p:cNvPr id="7" name="Title 6"/>
          <p:cNvSpPr>
            <a:spLocks noGrp="1"/>
          </p:cNvSpPr>
          <p:nvPr>
            <p:ph type="title"/>
          </p:nvPr>
        </p:nvSpPr>
        <p:spPr/>
        <p:txBody>
          <a:bodyPr/>
          <a:lstStyle/>
          <a:p>
            <a:r>
              <a:rPr kumimoji="1" lang="ja-JP" altLang="en-US"/>
              <a:t>マスター タイトルの書式設定</a:t>
            </a:r>
            <a:endParaRPr kumimoji="1" lang="ja-JP"/>
          </a:p>
        </p:txBody>
      </p:sp>
      <p:sp>
        <p:nvSpPr>
          <p:cNvPr id="10" name="Date Placeholder 9"/>
          <p:cNvSpPr>
            <a:spLocks noGrp="1"/>
          </p:cNvSpPr>
          <p:nvPr>
            <p:ph type="dt" sz="half" idx="10"/>
          </p:nvPr>
        </p:nvSpPr>
        <p:spPr>
          <a:xfrm>
            <a:off x="495300" y="6356351"/>
            <a:ext cx="2311400" cy="365125"/>
          </a:xfrm>
          <a:prstGeom prst="rect">
            <a:avLst/>
          </a:prstGeom>
        </p:spPr>
        <p:txBody>
          <a:bodyPr/>
          <a:lstStyle/>
          <a:p>
            <a:endParaRPr kumimoji="1" lang="ja-JP" altLang="en-US" dirty="0">
              <a:solidFill>
                <a:prstClr val="black"/>
              </a:solidFill>
            </a:endParaRPr>
          </a:p>
        </p:txBody>
      </p:sp>
      <p:sp>
        <p:nvSpPr>
          <p:cNvPr id="11" name="Slide Number Placeholder 10"/>
          <p:cNvSpPr>
            <a:spLocks noGrp="1"/>
          </p:cNvSpPr>
          <p:nvPr>
            <p:ph type="sldNum" sz="quarter" idx="11"/>
          </p:nvPr>
        </p:nvSpPr>
        <p:spPr/>
        <p:txBody>
          <a:bodyPr/>
          <a:lstStyle/>
          <a:p>
            <a:fld id="{746FD205-8D79-439C-A802-2377436AEC8A}" type="slidenum">
              <a:rPr>
                <a:solidFill>
                  <a:srgbClr val="313131"/>
                </a:solidFill>
              </a:rPr>
              <a:pPr/>
              <a:t>‹#›</a:t>
            </a:fld>
            <a:endParaRPr kumimoji="1" lang="ja-JP" altLang="en-US" dirty="0">
              <a:solidFill>
                <a:srgbClr val="313131"/>
              </a:solidFill>
            </a:endParaRPr>
          </a:p>
        </p:txBody>
      </p:sp>
      <p:sp>
        <p:nvSpPr>
          <p:cNvPr id="12" name="Footer Placeholder 11"/>
          <p:cNvSpPr>
            <a:spLocks noGrp="1"/>
          </p:cNvSpPr>
          <p:nvPr>
            <p:ph type="ftr" sz="quarter" idx="12"/>
          </p:nvPr>
        </p:nvSpPr>
        <p:spPr/>
        <p:txBody>
          <a:bodyPr/>
          <a:lstStyle/>
          <a:p>
            <a:r>
              <a:rPr kumimoji="1" lang="ja-JP" altLang="en-US">
                <a:solidFill>
                  <a:srgbClr val="313131"/>
                </a:solidFill>
              </a:rPr>
              <a:t>連携方法は目安の一つとして活用し、詳細は連携窓口に確認してください。</a:t>
            </a:r>
            <a:endParaRPr kumimoji="1" lang="ja-JP" altLang="en-US" dirty="0">
              <a:solidFill>
                <a:srgbClr val="313131"/>
              </a:solidFill>
            </a:endParaRPr>
          </a:p>
        </p:txBody>
      </p:sp>
    </p:spTree>
    <p:extLst>
      <p:ext uri="{BB962C8B-B14F-4D97-AF65-F5344CB8AC3E}">
        <p14:creationId xmlns:p14="http://schemas.microsoft.com/office/powerpoint/2010/main" val="232243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bg bwMode="gray">
      <p:bgPr>
        <a:solidFill>
          <a:schemeClr val="bg1"/>
        </a:solidFill>
        <a:effectLst/>
      </p:bgPr>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68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図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094" y="354207"/>
            <a:ext cx="2091419" cy="662401"/>
          </a:xfrm>
          <a:prstGeom prst="rect">
            <a:avLst/>
          </a:prstGeom>
        </p:spPr>
      </p:pic>
      <p:sp>
        <p:nvSpPr>
          <p:cNvPr id="12" name="Text Box 9"/>
          <p:cNvSpPr txBox="1">
            <a:spLocks noChangeArrowheads="1"/>
          </p:cNvSpPr>
          <p:nvPr userDrawn="1"/>
        </p:nvSpPr>
        <p:spPr bwMode="gray">
          <a:xfrm>
            <a:off x="966523" y="4756197"/>
            <a:ext cx="3274935" cy="236988"/>
          </a:xfrm>
          <a:prstGeom prst="rect">
            <a:avLst/>
          </a:prstGeom>
          <a:noFill/>
          <a:ln w="12700" cap="rnd" algn="ctr">
            <a:noFill/>
            <a:miter lim="800000"/>
            <a:headEnd/>
            <a:tailEnd/>
          </a:ln>
          <a:effectLst/>
        </p:spPr>
        <p:txBody>
          <a:bodyPr wrap="none" lIns="0" tIns="0" rIns="0" bIns="0">
            <a:spAutoFit/>
          </a:bodyPr>
          <a:lstStyle/>
          <a:p>
            <a:pPr>
              <a:lnSpc>
                <a:spcPct val="110000"/>
              </a:lnSpc>
            </a:pPr>
            <a:r>
              <a:rPr lang="ja-JP" altLang="ja-JP" sz="1400" dirty="0">
                <a:solidFill>
                  <a:srgbClr val="000000"/>
                </a:solidFill>
              </a:rPr>
              <a:t>デロイト トーマツ コンサルティング</a:t>
            </a:r>
            <a:r>
              <a:rPr lang="ja-JP" altLang="en-US" sz="1400" dirty="0">
                <a:solidFill>
                  <a:srgbClr val="000000"/>
                </a:solidFill>
              </a:rPr>
              <a:t>合同</a:t>
            </a:r>
            <a:r>
              <a:rPr lang="ja-JP" altLang="ja-JP" sz="1400" dirty="0">
                <a:solidFill>
                  <a:srgbClr val="000000"/>
                </a:solidFill>
              </a:rPr>
              <a:t>会社</a:t>
            </a:r>
            <a:endParaRPr lang="en-US" altLang="ja-JP" sz="1400" dirty="0">
              <a:solidFill>
                <a:srgbClr val="000000"/>
              </a:solidFill>
            </a:endParaRPr>
          </a:p>
        </p:txBody>
      </p:sp>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kumimoji="1"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1389088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370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2785162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73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aseline="0">
                <a:latin typeface="Arial" pitchFamily="34" charset="0"/>
                <a:cs typeface="Arial"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7093217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575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bwMode="gray">
          <a:xfrm>
            <a:off x="1900800" y="2368296"/>
            <a:ext cx="6102096" cy="2487168"/>
          </a:xfrm>
          <a:prstGeom prst="rect">
            <a:avLst/>
          </a:prstGeom>
        </p:spPr>
        <p:txBody>
          <a:bodyPr tIns="0" bIns="0"/>
          <a:lstStyle>
            <a:lvl1pPr marL="0" indent="0" eaLnBrk="1" hangingPunct="1">
              <a:spcBef>
                <a:spcPts val="0"/>
              </a:spcBef>
              <a:buClr>
                <a:schemeClr val="tx1"/>
              </a:buClr>
              <a:buSzPct val="80000"/>
              <a:buFont typeface="Wingdings" pitchFamily="2" charset="2"/>
              <a:buNone/>
              <a:defRPr sz="1200" baseline="0">
                <a:latin typeface="+mn-ea"/>
                <a:ea typeface="+mn-ea"/>
              </a:defRPr>
            </a:lvl1pPr>
            <a:lvl5pPr>
              <a:buNone/>
              <a:defRPr/>
            </a:lvl5pPr>
          </a:lstStyle>
          <a:p>
            <a:pPr lvl="0"/>
            <a:r>
              <a:rPr lang="ja-JP" altLang="en-US"/>
              <a:t>マスター テキストの書式設定</a:t>
            </a:r>
          </a:p>
        </p:txBody>
      </p:sp>
      <p:sp>
        <p:nvSpPr>
          <p:cNvPr id="6" name="スライド番号プレースホルダ 5"/>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376334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extLst>
              <p:ext uri="{D42A27DB-BD31-4B8C-83A1-F6EECF244321}">
                <p14:modId xmlns:p14="http://schemas.microsoft.com/office/powerpoint/2010/main" val="1022277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8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aseline="0">
                <a:latin typeface="Arial" pitchFamily="34" charset="0"/>
                <a:cs typeface="Arial"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948916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77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accent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2443980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780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4241563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882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solidFill>
                  <a:srgbClr val="313131"/>
                </a:solidFill>
              </a:rPr>
              <a:pPr/>
              <a:t>‹#›</a:t>
            </a:fld>
            <a:endParaRPr lang="ja-JP" altLang="en-US" dirty="0">
              <a:solidFill>
                <a:srgbClr val="313131"/>
              </a:solidFill>
            </a:endParaRPr>
          </a:p>
        </p:txBody>
      </p:sp>
      <p:sp>
        <p:nvSpPr>
          <p:cNvPr id="8" name="フッター プレースホルダ 7"/>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61164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985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11" name="フッター プレースホルダ 10"/>
          <p:cNvSpPr>
            <a:spLocks noGrp="1"/>
          </p:cNvSpPr>
          <p:nvPr>
            <p:ph type="ftr" sz="quarter" idx="14"/>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967774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087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solidFill>
                  <a:srgbClr val="313131"/>
                </a:solidFill>
              </a:rPr>
              <a:pPr/>
              <a:t>‹#›</a:t>
            </a:fld>
            <a:endParaRPr lang="ja-JP" altLang="en-US" dirty="0">
              <a:solidFill>
                <a:srgbClr val="313131"/>
              </a:solidFill>
            </a:endParaRPr>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16792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タイトルと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24000"/>
            <a:ext cx="8915400" cy="4648200"/>
          </a:xfrm>
        </p:spPr>
        <p:txBody>
          <a:bodyPr/>
          <a:lstStyle/>
          <a:p>
            <a:pPr lvl="0" eaLnBrk="1" latinLnBrk="0" hangingPunct="1"/>
            <a:r>
              <a:rPr kumimoji="1" lang="ja-JP" altLang="en-US"/>
              <a:t>マスター テキストの書式設定</a:t>
            </a:r>
          </a:p>
          <a:p>
            <a:pPr lvl="1" eaLnBrk="1" latinLnBrk="0" hangingPunct="1"/>
            <a:r>
              <a:rPr kumimoji="1" lang="ja-JP" altLang="en-US"/>
              <a:t>第 </a:t>
            </a:r>
            <a:r>
              <a:rPr kumimoji="1" lang="en-US" altLang="ja-JP"/>
              <a:t>2 </a:t>
            </a:r>
            <a:r>
              <a:rPr kumimoji="1" lang="ja-JP" altLang="en-US"/>
              <a:t>レベル</a:t>
            </a:r>
          </a:p>
          <a:p>
            <a:pPr lvl="2" eaLnBrk="1" latinLnBrk="0" hangingPunct="1"/>
            <a:r>
              <a:rPr kumimoji="1" lang="ja-JP" altLang="en-US"/>
              <a:t>第 </a:t>
            </a:r>
            <a:r>
              <a:rPr kumimoji="1" lang="en-US" altLang="ja-JP"/>
              <a:t>3 </a:t>
            </a:r>
            <a:r>
              <a:rPr kumimoji="1" lang="ja-JP" altLang="en-US"/>
              <a:t>レベル</a:t>
            </a:r>
          </a:p>
          <a:p>
            <a:pPr lvl="3" eaLnBrk="1" latinLnBrk="0" hangingPunct="1"/>
            <a:r>
              <a:rPr kumimoji="1" lang="ja-JP" altLang="en-US"/>
              <a:t>第 </a:t>
            </a:r>
            <a:r>
              <a:rPr kumimoji="1" lang="en-US" altLang="ja-JP"/>
              <a:t>4 </a:t>
            </a:r>
            <a:r>
              <a:rPr kumimoji="1" lang="ja-JP" altLang="en-US"/>
              <a:t>レベル</a:t>
            </a:r>
          </a:p>
          <a:p>
            <a:pPr lvl="4" eaLnBrk="1" latinLnBrk="0" hangingPunct="1"/>
            <a:r>
              <a:rPr kumimoji="1" lang="ja-JP" altLang="en-US"/>
              <a:t>第 </a:t>
            </a:r>
            <a:r>
              <a:rPr kumimoji="1" lang="en-US" altLang="ja-JP"/>
              <a:t>5 </a:t>
            </a:r>
            <a:r>
              <a:rPr kumimoji="1" lang="ja-JP" altLang="en-US"/>
              <a:t>レベル</a:t>
            </a:r>
            <a:endParaRPr kumimoji="1" lang="ja-JP"/>
          </a:p>
        </p:txBody>
      </p:sp>
      <p:sp>
        <p:nvSpPr>
          <p:cNvPr id="7" name="Title 6"/>
          <p:cNvSpPr>
            <a:spLocks noGrp="1"/>
          </p:cNvSpPr>
          <p:nvPr>
            <p:ph type="title"/>
          </p:nvPr>
        </p:nvSpPr>
        <p:spPr/>
        <p:txBody>
          <a:bodyPr/>
          <a:lstStyle/>
          <a:p>
            <a:r>
              <a:rPr kumimoji="1" lang="ja-JP" altLang="en-US"/>
              <a:t>マスター タイトルの書式設定</a:t>
            </a:r>
            <a:endParaRPr kumimoji="1" lang="ja-JP"/>
          </a:p>
        </p:txBody>
      </p:sp>
      <p:sp>
        <p:nvSpPr>
          <p:cNvPr id="10" name="Date Placeholder 9"/>
          <p:cNvSpPr>
            <a:spLocks noGrp="1"/>
          </p:cNvSpPr>
          <p:nvPr>
            <p:ph type="dt" sz="half" idx="10"/>
          </p:nvPr>
        </p:nvSpPr>
        <p:spPr>
          <a:xfrm>
            <a:off x="495300" y="6356351"/>
            <a:ext cx="2311400" cy="365125"/>
          </a:xfrm>
          <a:prstGeom prst="rect">
            <a:avLst/>
          </a:prstGeom>
        </p:spPr>
        <p:txBody>
          <a:bodyPr/>
          <a:lstStyle/>
          <a:p>
            <a:endParaRPr kumimoji="1" lang="ja-JP" altLang="en-US" dirty="0">
              <a:solidFill>
                <a:prstClr val="black"/>
              </a:solidFill>
            </a:endParaRPr>
          </a:p>
        </p:txBody>
      </p:sp>
      <p:sp>
        <p:nvSpPr>
          <p:cNvPr id="11" name="Slide Number Placeholder 10"/>
          <p:cNvSpPr>
            <a:spLocks noGrp="1"/>
          </p:cNvSpPr>
          <p:nvPr>
            <p:ph type="sldNum" sz="quarter" idx="11"/>
          </p:nvPr>
        </p:nvSpPr>
        <p:spPr/>
        <p:txBody>
          <a:bodyPr/>
          <a:lstStyle/>
          <a:p>
            <a:fld id="{746FD205-8D79-439C-A802-2377436AEC8A}" type="slidenum">
              <a:rPr>
                <a:solidFill>
                  <a:srgbClr val="313131"/>
                </a:solidFill>
              </a:rPr>
              <a:pPr/>
              <a:t>‹#›</a:t>
            </a:fld>
            <a:endParaRPr kumimoji="1" lang="ja-JP" altLang="en-US" dirty="0">
              <a:solidFill>
                <a:srgbClr val="313131"/>
              </a:solidFill>
            </a:endParaRPr>
          </a:p>
        </p:txBody>
      </p:sp>
      <p:sp>
        <p:nvSpPr>
          <p:cNvPr id="12" name="Footer Placeholder 11"/>
          <p:cNvSpPr>
            <a:spLocks noGrp="1"/>
          </p:cNvSpPr>
          <p:nvPr>
            <p:ph type="ftr" sz="quarter" idx="12"/>
          </p:nvPr>
        </p:nvSpPr>
        <p:spPr/>
        <p:txBody>
          <a:bodyPr/>
          <a:lstStyle/>
          <a:p>
            <a:r>
              <a:rPr kumimoji="1" lang="ja-JP" altLang="en-US">
                <a:solidFill>
                  <a:srgbClr val="313131"/>
                </a:solidFill>
              </a:rPr>
              <a:t>連携方法は目安の一つとして活用し、詳細は連携窓口に確認してください。</a:t>
            </a:r>
            <a:endParaRPr kumimoji="1" lang="ja-JP" altLang="en-US" dirty="0">
              <a:solidFill>
                <a:srgbClr val="313131"/>
              </a:solidFill>
            </a:endParaRPr>
          </a:p>
        </p:txBody>
      </p:sp>
    </p:spTree>
    <p:extLst>
      <p:ext uri="{BB962C8B-B14F-4D97-AF65-F5344CB8AC3E}">
        <p14:creationId xmlns:p14="http://schemas.microsoft.com/office/powerpoint/2010/main" val="2290343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bg bwMode="gray">
      <p:bgPr>
        <a:solidFill>
          <a:schemeClr val="bg1"/>
        </a:solidFill>
        <a:effectLst/>
      </p:bgPr>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72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図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094" y="354207"/>
            <a:ext cx="2091419" cy="662401"/>
          </a:xfrm>
          <a:prstGeom prst="rect">
            <a:avLst/>
          </a:prstGeom>
        </p:spPr>
      </p:pic>
      <p:sp>
        <p:nvSpPr>
          <p:cNvPr id="12" name="Text Box 9"/>
          <p:cNvSpPr txBox="1">
            <a:spLocks noChangeArrowheads="1"/>
          </p:cNvSpPr>
          <p:nvPr userDrawn="1"/>
        </p:nvSpPr>
        <p:spPr bwMode="gray">
          <a:xfrm>
            <a:off x="966523" y="4756197"/>
            <a:ext cx="3274935" cy="236988"/>
          </a:xfrm>
          <a:prstGeom prst="rect">
            <a:avLst/>
          </a:prstGeom>
          <a:noFill/>
          <a:ln w="12700" cap="rnd" algn="ctr">
            <a:noFill/>
            <a:miter lim="800000"/>
            <a:headEnd/>
            <a:tailEnd/>
          </a:ln>
          <a:effectLst/>
        </p:spPr>
        <p:txBody>
          <a:bodyPr wrap="none" lIns="0" tIns="0" rIns="0" bIns="0">
            <a:spAutoFit/>
          </a:bodyPr>
          <a:lstStyle/>
          <a:p>
            <a:pPr>
              <a:lnSpc>
                <a:spcPct val="110000"/>
              </a:lnSpc>
            </a:pPr>
            <a:r>
              <a:rPr lang="ja-JP" altLang="ja-JP" sz="1400" dirty="0">
                <a:solidFill>
                  <a:srgbClr val="000000"/>
                </a:solidFill>
              </a:rPr>
              <a:t>デロイト トーマツ コンサルティング</a:t>
            </a:r>
            <a:r>
              <a:rPr lang="ja-JP" altLang="en-US" sz="1400" dirty="0">
                <a:solidFill>
                  <a:srgbClr val="000000"/>
                </a:solidFill>
              </a:rPr>
              <a:t>合同</a:t>
            </a:r>
            <a:r>
              <a:rPr lang="ja-JP" altLang="ja-JP" sz="1400" dirty="0">
                <a:solidFill>
                  <a:srgbClr val="000000"/>
                </a:solidFill>
              </a:rPr>
              <a:t>会社</a:t>
            </a:r>
            <a:endParaRPr lang="en-US" altLang="ja-JP" sz="1400" dirty="0">
              <a:solidFill>
                <a:srgbClr val="000000"/>
              </a:solidFill>
            </a:endParaRPr>
          </a:p>
        </p:txBody>
      </p:sp>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kumimoji="1"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2307294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474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accent1"/>
                </a:solidFill>
                <a:latin typeface="+mn-lt"/>
                <a:ea typeface="+mn-ea"/>
                <a:cs typeface="Arial" pitchFamily="34" charset="0"/>
              </a:defRPr>
            </a:lvl1pPr>
          </a:lstStyle>
          <a:p>
            <a:r>
              <a:rPr lang="ja-JP" altLang="en-US" dirty="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a:t>表紙サブタイトル</a:t>
            </a:r>
          </a:p>
        </p:txBody>
      </p:sp>
    </p:spTree>
    <p:extLst>
      <p:ext uri="{BB962C8B-B14F-4D97-AF65-F5344CB8AC3E}">
        <p14:creationId xmlns:p14="http://schemas.microsoft.com/office/powerpoint/2010/main" val="2496378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577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aseline="0">
                <a:latin typeface="Arial" pitchFamily="34" charset="0"/>
                <a:cs typeface="Arial"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300119160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679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bwMode="gray">
          <a:xfrm>
            <a:off x="1900800" y="2368296"/>
            <a:ext cx="6102096" cy="2487168"/>
          </a:xfrm>
          <a:prstGeom prst="rect">
            <a:avLst/>
          </a:prstGeom>
        </p:spPr>
        <p:txBody>
          <a:bodyPr tIns="0" bIns="0"/>
          <a:lstStyle>
            <a:lvl1pPr marL="0" indent="0" eaLnBrk="1" hangingPunct="1">
              <a:spcBef>
                <a:spcPts val="0"/>
              </a:spcBef>
              <a:buClr>
                <a:schemeClr val="tx1"/>
              </a:buClr>
              <a:buSzPct val="80000"/>
              <a:buFont typeface="Wingdings" pitchFamily="2" charset="2"/>
              <a:buNone/>
              <a:defRPr sz="1200" baseline="0">
                <a:latin typeface="+mn-ea"/>
                <a:ea typeface="+mn-ea"/>
              </a:defRPr>
            </a:lvl1pPr>
            <a:lvl5pPr>
              <a:buNone/>
              <a:defRPr/>
            </a:lvl5pPr>
          </a:lstStyle>
          <a:p>
            <a:pPr lvl="0"/>
            <a:r>
              <a:rPr lang="ja-JP" altLang="en-US"/>
              <a:t>マスター テキストの書式設定</a:t>
            </a:r>
          </a:p>
        </p:txBody>
      </p:sp>
      <p:sp>
        <p:nvSpPr>
          <p:cNvPr id="6" name="スライド番号プレースホルダ 5"/>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337152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2049596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00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bwMode="gray">
          <a:xfrm>
            <a:off x="1900800" y="2368296"/>
            <a:ext cx="6102096" cy="2487168"/>
          </a:xfrm>
          <a:prstGeom prst="rect">
            <a:avLst/>
          </a:prstGeom>
        </p:spPr>
        <p:txBody>
          <a:bodyPr tIns="0" bIns="0"/>
          <a:lstStyle>
            <a:lvl1pPr marL="0" indent="0" eaLnBrk="1" hangingPunct="1">
              <a:spcBef>
                <a:spcPts val="0"/>
              </a:spcBef>
              <a:buClr>
                <a:schemeClr val="tx1"/>
              </a:buClr>
              <a:buSzPct val="80000"/>
              <a:buFont typeface="Wingdings" pitchFamily="2" charset="2"/>
              <a:buNone/>
              <a:defRPr sz="1200" baseline="0">
                <a:latin typeface="+mn-ea"/>
                <a:ea typeface="+mn-ea"/>
              </a:defRPr>
            </a:lvl1pPr>
            <a:lvl5pPr>
              <a:buNone/>
              <a:defRPr/>
            </a:lvl5pPr>
          </a:lstStyle>
          <a:p>
            <a:pPr lvl="0"/>
            <a:r>
              <a:rPr lang="ja-JP" altLang="en-US"/>
              <a:t>マスター テキストの書式設定</a:t>
            </a:r>
          </a:p>
        </p:txBody>
      </p:sp>
      <p:sp>
        <p:nvSpPr>
          <p:cNvPr id="6" name="スライド番号プレースホルダ 5"/>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Tree>
    <p:extLst>
      <p:ext uri="{BB962C8B-B14F-4D97-AF65-F5344CB8AC3E}">
        <p14:creationId xmlns:p14="http://schemas.microsoft.com/office/powerpoint/2010/main" val="3064537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782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accent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Tree>
    <p:extLst>
      <p:ext uri="{BB962C8B-B14F-4D97-AF65-F5344CB8AC3E}">
        <p14:creationId xmlns:p14="http://schemas.microsoft.com/office/powerpoint/2010/main" val="2628002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884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86153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986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solidFill>
                  <a:srgbClr val="313131"/>
                </a:solidFill>
              </a:rPr>
              <a:pPr/>
              <a:t>‹#›</a:t>
            </a:fld>
            <a:endParaRPr lang="ja-JP" altLang="en-US" dirty="0">
              <a:solidFill>
                <a:srgbClr val="313131"/>
              </a:solidFill>
            </a:endParaRPr>
          </a:p>
        </p:txBody>
      </p:sp>
      <p:sp>
        <p:nvSpPr>
          <p:cNvPr id="8" name="フッター プレースホルダ 7"/>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924599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089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11" name="フッター プレースホルダ 10"/>
          <p:cNvSpPr>
            <a:spLocks noGrp="1"/>
          </p:cNvSpPr>
          <p:nvPr>
            <p:ph type="ftr" sz="quarter" idx="14"/>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756288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91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solidFill>
                  <a:srgbClr val="313131"/>
                </a:solidFill>
              </a:rPr>
              <a:pPr/>
              <a:t>‹#›</a:t>
            </a:fld>
            <a:endParaRPr lang="ja-JP" altLang="en-US" dirty="0">
              <a:solidFill>
                <a:srgbClr val="313131"/>
              </a:solidFill>
            </a:endParaRPr>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r>
              <a:rPr lang="ja-JP" altLang="en-US">
                <a:solidFill>
                  <a:srgbClr val="313131"/>
                </a:solidFill>
              </a:rPr>
              <a:t>連携方法は目安の一つとして活用し、詳細は連携窓口に確認してください。</a:t>
            </a:r>
            <a:endParaRPr lang="en-GB" altLang="en-GB" dirty="0">
              <a:solidFill>
                <a:srgbClr val="313131"/>
              </a:solidFill>
            </a:endParaRP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10548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1DEB6-7ADC-4DDD-AAE3-F4B7A399E965}"/>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39D14606-F4CE-4A40-82FA-D8A1A98696E2}"/>
              </a:ext>
            </a:extLst>
          </p:cNvPr>
          <p:cNvSpPr>
            <a:spLocks noGrp="1"/>
          </p:cNvSpPr>
          <p:nvPr>
            <p:ph type="ftr" sz="quarter" idx="10"/>
          </p:nvPr>
        </p:nvSpPr>
        <p:spPr/>
        <p:txBody>
          <a:bodyPr/>
          <a:lstStyle/>
          <a:p>
            <a:pPr fontAlgn="auto">
              <a:spcBef>
                <a:spcPts val="0"/>
              </a:spcBef>
              <a:spcAft>
                <a:spcPts val="0"/>
              </a:spcAft>
            </a:pPr>
            <a:r>
              <a:rPr kumimoji="1" lang="ja-JP" altLang="en-US"/>
              <a:t>連携方法は目安の一つとして活用し、詳細は連携窓口に確認してください。</a:t>
            </a:r>
            <a:endParaRPr kumimoji="1" lang="en-GB" altLang="en-GB" dirty="0"/>
          </a:p>
        </p:txBody>
      </p:sp>
      <p:sp>
        <p:nvSpPr>
          <p:cNvPr id="4" name="スライド番号プレースホルダー 3">
            <a:extLst>
              <a:ext uri="{FF2B5EF4-FFF2-40B4-BE49-F238E27FC236}">
                <a16:creationId xmlns:a16="http://schemas.microsoft.com/office/drawing/2014/main" id="{24B331DC-AB63-441D-BC2D-B6DEE2DEE5CE}"/>
              </a:ext>
            </a:extLst>
          </p:cNvPr>
          <p:cNvSpPr>
            <a:spLocks noGrp="1"/>
          </p:cNvSpPr>
          <p:nvPr>
            <p:ph type="sldNum" sz="quarter" idx="11"/>
          </p:nvPr>
        </p:nvSpPr>
        <p:spPr/>
        <p:txBody>
          <a:body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Tree>
    <p:extLst>
      <p:ext uri="{BB962C8B-B14F-4D97-AF65-F5344CB8AC3E}">
        <p14:creationId xmlns:p14="http://schemas.microsoft.com/office/powerpoint/2010/main" val="273666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9857101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03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accent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Tree>
    <p:extLst>
      <p:ext uri="{BB962C8B-B14F-4D97-AF65-F5344CB8AC3E}">
        <p14:creationId xmlns:p14="http://schemas.microsoft.com/office/powerpoint/2010/main" val="105868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900513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405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55869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4294176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508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62453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350841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610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2"/>
                </a:solidFill>
              </a:defRPr>
            </a:lvl1pPr>
          </a:lstStyle>
          <a:p>
            <a:r>
              <a:rPr lang="ja-JP" altLang="en-US"/>
              <a:t>連携方法は目安の一つとして活用し、詳細は連携窓口に確認してください。</a:t>
            </a:r>
            <a:endParaRPr lang="en-GB" altLang="en-GB" dirty="0"/>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72974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14.xml"/><Relationship Id="rId7" Type="http://schemas.openxmlformats.org/officeDocument/2006/relationships/tags" Target="../tags/tag1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11.vml"/><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17.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vmlDrawing" Target="../drawings/vmlDrawing16.v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image" Target="../media/image1.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oleObject" Target="../embeddings/oleObject16.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27.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vmlDrawing" Target="../drawings/vmlDrawing26.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5" Type="http://schemas.openxmlformats.org/officeDocument/2006/relationships/image" Target="../media/image1.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oleObject" Target="../embeddings/oleObject2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oleObject" Target="../embeddings/oleObject36.bin"/><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ags" Target="../tags/tag3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vmlDrawing" Target="../drawings/vmlDrawing36.vml"/><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4"/>
            </p:custDataLst>
            <p:extLst>
              <p:ext uri="{D42A27DB-BD31-4B8C-83A1-F6EECF244321}">
                <p14:modId xmlns:p14="http://schemas.microsoft.com/office/powerpoint/2010/main" val="1846908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891" name="think-cell Slide" r:id="rId15" imgW="270" imgH="270" progId="TCLayout.ActiveDocument.1">
                  <p:embed/>
                </p:oleObj>
              </mc:Choice>
              <mc:Fallback>
                <p:oleObj name="think-cell Slide" r:id="rId15" imgW="270" imgH="27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9" name="フッター プレースホルダ 8"/>
          <p:cNvSpPr>
            <a:spLocks noGrp="1"/>
          </p:cNvSpPr>
          <p:nvPr>
            <p:ph type="ftr" sz="quarter" idx="3"/>
          </p:nvPr>
        </p:nvSpPr>
        <p:spPr>
          <a:xfrm>
            <a:off x="6486284" y="6667953"/>
            <a:ext cx="2774094" cy="136800"/>
          </a:xfrm>
          <a:prstGeom prst="rect">
            <a:avLst/>
          </a:prstGeom>
        </p:spPr>
        <p:txBody>
          <a:bodyPr vert="horz" lIns="0" tIns="0" rIns="0" bIns="0" rtlCol="0" anchor="b" anchorCtr="0"/>
          <a:lstStyle>
            <a:lvl1pPr algn="l">
              <a:defRPr sz="600" b="1">
                <a:solidFill>
                  <a:srgbClr val="FF0000"/>
                </a:solidFill>
                <a:latin typeface="游ゴシック" panose="020B0400000000000000" pitchFamily="50" charset="-128"/>
                <a:ea typeface="游ゴシック" panose="020B0400000000000000" pitchFamily="50" charset="-128"/>
                <a:cs typeface="Arial" pitchFamily="34" charset="0"/>
              </a:defRPr>
            </a:lvl1pPr>
          </a:lstStyle>
          <a:p>
            <a:pPr fontAlgn="auto">
              <a:spcBef>
                <a:spcPts val="0"/>
              </a:spcBef>
              <a:spcAft>
                <a:spcPts val="0"/>
              </a:spcAft>
            </a:pPr>
            <a:r>
              <a:rPr kumimoji="1" lang="ja-JP" altLang="en-US" dirty="0"/>
              <a:t>連携方法は目安の一つとして活用し、詳細は連携窓口に確認してください。</a:t>
            </a:r>
            <a:endParaRPr kumimoji="1" lang="en-GB" altLang="en-GB" dirty="0"/>
          </a:p>
        </p:txBody>
      </p:sp>
      <p:sp>
        <p:nvSpPr>
          <p:cNvPr id="10" name="スライド番号プレースホルダ 9"/>
          <p:cNvSpPr>
            <a:spLocks noGrp="1"/>
          </p:cNvSpPr>
          <p:nvPr>
            <p:ph type="sldNum" sz="quarter" idx="4"/>
          </p:nvPr>
        </p:nvSpPr>
        <p:spPr>
          <a:xfrm>
            <a:off x="9484865" y="6492011"/>
            <a:ext cx="216328" cy="244342"/>
          </a:xfrm>
          <a:prstGeom prst="rect">
            <a:avLst/>
          </a:prstGeom>
        </p:spPr>
        <p:txBody>
          <a:bodyPr vert="horz" wrap="none" lIns="0" tIns="0" rIns="0" bIns="0" rtlCol="0" anchor="b" anchorCtr="0"/>
          <a:lstStyle>
            <a:lvl1pPr algn="r">
              <a:defRPr sz="1100">
                <a:solidFill>
                  <a:schemeClr val="tx1"/>
                </a:solidFill>
                <a:latin typeface="游ゴシック" panose="020B0400000000000000" pitchFamily="50" charset="-128"/>
                <a:ea typeface="游ゴシック" panose="020B0400000000000000"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Tree>
    <p:extLst>
      <p:ext uri="{BB962C8B-B14F-4D97-AF65-F5344CB8AC3E}">
        <p14:creationId xmlns:p14="http://schemas.microsoft.com/office/powerpoint/2010/main" val="347997475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938" r:id="rId5"/>
    <p:sldLayoutId id="2147483895" r:id="rId6"/>
    <p:sldLayoutId id="2147483896" r:id="rId7"/>
    <p:sldLayoutId id="2147483897" r:id="rId8"/>
    <p:sldLayoutId id="2147483898" r:id="rId9"/>
    <p:sldLayoutId id="2147483899" r:id="rId10"/>
    <p:sldLayoutId id="2147483939" r:id="rId11"/>
  </p:sldLayoutIdLst>
  <p:hf hd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2888143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7914"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9" name="フッター プレースホルダ 8"/>
          <p:cNvSpPr>
            <a:spLocks noGrp="1"/>
          </p:cNvSpPr>
          <p:nvPr>
            <p:ph type="ftr" sz="quarter" idx="3"/>
          </p:nvPr>
        </p:nvSpPr>
        <p:spPr>
          <a:xfrm>
            <a:off x="684000" y="6588000"/>
            <a:ext cx="4068000" cy="169200"/>
          </a:xfrm>
          <a:prstGeom prst="rect">
            <a:avLst/>
          </a:prstGeom>
        </p:spPr>
        <p:txBody>
          <a:bodyPr vert="horz" lIns="0" tIns="0" rIns="0" bIns="0" rtlCol="0" anchor="b" anchorCtr="0"/>
          <a:lstStyle>
            <a:lvl1pPr algn="l">
              <a:defRPr sz="1100">
                <a:solidFill>
                  <a:schemeClr val="tx2"/>
                </a:solidFill>
                <a:latin typeface="Arial" pitchFamily="34" charset="0"/>
                <a:cs typeface="Arial" pitchFamily="34" charset="0"/>
              </a:defRPr>
            </a:lvl1pPr>
          </a:lstStyle>
          <a:p>
            <a:pPr fontAlgn="auto">
              <a:spcBef>
                <a:spcPts val="0"/>
              </a:spcBef>
              <a:spcAft>
                <a:spcPts val="0"/>
              </a:spcAft>
            </a:pPr>
            <a:r>
              <a:rPr kumimoji="1" lang="ja-JP" altLang="en-US"/>
              <a:t>連携方法は目安の一つとして活用し、詳細は連携窓口に確認してください。</a:t>
            </a:r>
            <a:endParaRPr kumimoji="1" lang="en-GB" altLang="en-GB" dirty="0"/>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56E56C22-CD92-4A50-AAD1-E2171E0619BD}" type="slidenum">
              <a:rPr kumimoji="1" lang="ja-JP" altLang="en-US" smtClean="0"/>
              <a:pPr fontAlgn="auto">
                <a:spcBef>
                  <a:spcPts val="0"/>
                </a:spcBef>
                <a:spcAft>
                  <a:spcPts val="0"/>
                </a:spcAft>
              </a:pPr>
              <a:t>‹#›</a:t>
            </a:fld>
            <a:endParaRPr kumimoji="1" lang="ja-JP" altLang="en-US" dirty="0"/>
          </a:p>
        </p:txBody>
      </p:sp>
      <p:sp>
        <p:nvSpPr>
          <p:cNvPr id="12"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en-US" altLang="ja-JP" sz="900" kern="1200" dirty="0">
                <a:solidFill>
                  <a:schemeClr val="tx2"/>
                </a:solidFill>
                <a:latin typeface="Arial" charset="0"/>
                <a:ea typeface="ＭＳ Ｐゴシック" pitchFamily="50" charset="-128"/>
                <a:cs typeface="Arial" charset="0"/>
              </a:rPr>
              <a:t>© 2015. For information, contact Deloitte Tohmatsu Consulting LLC.</a:t>
            </a:r>
          </a:p>
        </p:txBody>
      </p:sp>
    </p:spTree>
    <p:extLst>
      <p:ext uri="{BB962C8B-B14F-4D97-AF65-F5344CB8AC3E}">
        <p14:creationId xmlns:p14="http://schemas.microsoft.com/office/powerpoint/2010/main" val="11478838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hf hd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277"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9" name="フッター プレースホルダ 8"/>
          <p:cNvSpPr>
            <a:spLocks noGrp="1"/>
          </p:cNvSpPr>
          <p:nvPr>
            <p:ph type="ftr" sz="quarter" idx="3"/>
          </p:nvPr>
        </p:nvSpPr>
        <p:spPr>
          <a:xfrm>
            <a:off x="684000" y="6588000"/>
            <a:ext cx="4068000" cy="169200"/>
          </a:xfrm>
          <a:prstGeom prst="rect">
            <a:avLst/>
          </a:prstGeom>
        </p:spPr>
        <p:txBody>
          <a:bodyPr vert="horz" lIns="0" tIns="0" rIns="0" bIns="0" rtlCol="0" anchor="b" anchorCtr="0"/>
          <a:lstStyle>
            <a:lvl1pPr algn="l">
              <a:defRPr sz="1100">
                <a:solidFill>
                  <a:schemeClr val="tx2"/>
                </a:solidFill>
                <a:latin typeface="Arial" pitchFamily="34" charset="0"/>
                <a:cs typeface="Arial" pitchFamily="34" charset="0"/>
              </a:defRPr>
            </a:lvl1pPr>
          </a:lstStyle>
          <a:p>
            <a:pPr fontAlgn="auto">
              <a:spcBef>
                <a:spcPts val="0"/>
              </a:spcBef>
              <a:spcAft>
                <a:spcPts val="0"/>
              </a:spcAft>
            </a:pPr>
            <a:r>
              <a:rPr kumimoji="1" lang="ja-JP" altLang="en-US">
                <a:solidFill>
                  <a:srgbClr val="313131"/>
                </a:solidFill>
              </a:rPr>
              <a:t>連携方法は目安の一つとして活用し、詳細は連携窓口に確認してください。</a:t>
            </a:r>
            <a:endParaRPr kumimoji="1" lang="en-GB" altLang="en-GB" dirty="0">
              <a:solidFill>
                <a:srgbClr val="313131"/>
              </a:solidFill>
            </a:endParaRP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5653889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Lst>
  <p:hf hd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59"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9" name="フッター プレースホルダ 8"/>
          <p:cNvSpPr>
            <a:spLocks noGrp="1"/>
          </p:cNvSpPr>
          <p:nvPr>
            <p:ph type="ftr" sz="quarter" idx="3"/>
          </p:nvPr>
        </p:nvSpPr>
        <p:spPr>
          <a:xfrm>
            <a:off x="684000" y="6588000"/>
            <a:ext cx="4068000" cy="169200"/>
          </a:xfrm>
          <a:prstGeom prst="rect">
            <a:avLst/>
          </a:prstGeom>
        </p:spPr>
        <p:txBody>
          <a:bodyPr vert="horz" lIns="0" tIns="0" rIns="0" bIns="0" rtlCol="0" anchor="b" anchorCtr="0"/>
          <a:lstStyle>
            <a:lvl1pPr algn="l">
              <a:defRPr sz="1100">
                <a:solidFill>
                  <a:schemeClr val="tx2"/>
                </a:solidFill>
                <a:latin typeface="Arial" pitchFamily="34" charset="0"/>
                <a:cs typeface="Arial" pitchFamily="34" charset="0"/>
              </a:defRPr>
            </a:lvl1pPr>
          </a:lstStyle>
          <a:p>
            <a:pPr fontAlgn="auto">
              <a:spcBef>
                <a:spcPts val="0"/>
              </a:spcBef>
              <a:spcAft>
                <a:spcPts val="0"/>
              </a:spcAft>
            </a:pPr>
            <a:r>
              <a:rPr kumimoji="1" lang="ja-JP" altLang="en-US">
                <a:solidFill>
                  <a:srgbClr val="313131"/>
                </a:solidFill>
              </a:rPr>
              <a:t>連携方法は目安の一つとして活用し、詳細は連携窓口に確認してください。</a:t>
            </a:r>
            <a:endParaRPr kumimoji="1" lang="en-GB" altLang="en-GB" dirty="0">
              <a:solidFill>
                <a:srgbClr val="313131"/>
              </a:solidFill>
            </a:endParaRP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314486193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Lst>
  <p:hf hd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802"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9" name="フッター プレースホルダ 8"/>
          <p:cNvSpPr>
            <a:spLocks noGrp="1"/>
          </p:cNvSpPr>
          <p:nvPr>
            <p:ph type="ftr" sz="quarter" idx="3"/>
          </p:nvPr>
        </p:nvSpPr>
        <p:spPr>
          <a:xfrm>
            <a:off x="684000" y="6588000"/>
            <a:ext cx="4068000" cy="169200"/>
          </a:xfrm>
          <a:prstGeom prst="rect">
            <a:avLst/>
          </a:prstGeom>
        </p:spPr>
        <p:txBody>
          <a:bodyPr vert="horz" lIns="0" tIns="0" rIns="0" bIns="0" rtlCol="0" anchor="b" anchorCtr="0"/>
          <a:lstStyle>
            <a:lvl1pPr algn="l">
              <a:defRPr sz="1100">
                <a:solidFill>
                  <a:schemeClr val="tx2"/>
                </a:solidFill>
                <a:latin typeface="Arial" pitchFamily="34" charset="0"/>
                <a:cs typeface="Arial" pitchFamily="34" charset="0"/>
              </a:defRPr>
            </a:lvl1pPr>
          </a:lstStyle>
          <a:p>
            <a:pPr fontAlgn="auto">
              <a:spcBef>
                <a:spcPts val="0"/>
              </a:spcBef>
              <a:spcAft>
                <a:spcPts val="0"/>
              </a:spcAft>
            </a:pPr>
            <a:r>
              <a:rPr kumimoji="1" lang="ja-JP" altLang="en-US">
                <a:solidFill>
                  <a:srgbClr val="313131"/>
                </a:solidFill>
              </a:rPr>
              <a:t>連携方法は目安の一つとして活用し、詳細は連携窓口に確認してください。</a:t>
            </a:r>
            <a:endParaRPr kumimoji="1" lang="en-GB" altLang="en-GB" dirty="0">
              <a:solidFill>
                <a:srgbClr val="313131"/>
              </a:solidFill>
            </a:endParaRP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15691766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hf hd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DE4D19D-5D4F-4178-B472-CA88AC859FBD}"/>
              </a:ext>
            </a:extLst>
          </p:cNvPr>
          <p:cNvSpPr/>
          <p:nvPr/>
        </p:nvSpPr>
        <p:spPr>
          <a:xfrm>
            <a:off x="0" y="1258180"/>
            <a:ext cx="4745736" cy="2520000"/>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kumimoji="1" lang="en-US" altLang="ja-JP" sz="1400" dirty="0">
              <a:solidFill>
                <a:schemeClr val="bg1"/>
              </a:solidFill>
              <a:latin typeface="游ゴシック" panose="020B0400000000000000" pitchFamily="50" charset="-128"/>
              <a:ea typeface="游ゴシック" panose="020B0400000000000000" pitchFamily="50" charset="-128"/>
            </a:endParaRPr>
          </a:p>
        </p:txBody>
      </p:sp>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933119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7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AutoShape 299" descr="「別府市　ロゴ」の画像検索結果"/>
          <p:cNvSpPr>
            <a:spLocks noChangeAspect="1" noChangeArrowheads="1"/>
          </p:cNvSpPr>
          <p:nvPr/>
        </p:nvSpPr>
        <p:spPr bwMode="auto">
          <a:xfrm>
            <a:off x="1222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 name="テキスト ボックス 4">
            <a:extLst>
              <a:ext uri="{FF2B5EF4-FFF2-40B4-BE49-F238E27FC236}">
                <a16:creationId xmlns:a16="http://schemas.microsoft.com/office/drawing/2014/main" id="{6DE6FC0C-EDCB-45BC-B96F-B3C587EB30D7}"/>
              </a:ext>
            </a:extLst>
          </p:cNvPr>
          <p:cNvSpPr txBox="1"/>
          <p:nvPr/>
        </p:nvSpPr>
        <p:spPr>
          <a:xfrm>
            <a:off x="164583" y="2421819"/>
            <a:ext cx="4329417" cy="1007181"/>
          </a:xfrm>
          <a:prstGeom prst="rect">
            <a:avLst/>
          </a:prstGeom>
          <a:noFill/>
        </p:spPr>
        <p:txBody>
          <a:bodyPr wrap="square" lIns="72000" tIns="72000" rIns="72000" bIns="72000" rtlCol="0" anchor="ctr" anchorCtr="0">
            <a:spAutoFit/>
          </a:bodyPr>
          <a:lstStyle/>
          <a:p>
            <a:pPr algn="dist"/>
            <a:r>
              <a:rPr kumimoji="1" lang="ja-JP" altLang="en-US" sz="28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入　退　院　連　携</a:t>
            </a:r>
            <a:endParaRPr kumimoji="1" lang="en-US" altLang="ja-JP" sz="28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pPr algn="dist"/>
            <a:r>
              <a:rPr kumimoji="1" lang="ja-JP" altLang="en-US" sz="28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ガ　イ　ド　ラ　イ　ン</a:t>
            </a:r>
            <a:endParaRPr kumimoji="1" lang="en-US" altLang="ja-JP" sz="28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146" name="テキスト ボックス 145">
            <a:extLst>
              <a:ext uri="{FF2B5EF4-FFF2-40B4-BE49-F238E27FC236}">
                <a16:creationId xmlns:a16="http://schemas.microsoft.com/office/drawing/2014/main" id="{F6105632-1A87-4ECD-B62E-46DB8201A185}"/>
              </a:ext>
            </a:extLst>
          </p:cNvPr>
          <p:cNvSpPr txBox="1"/>
          <p:nvPr/>
        </p:nvSpPr>
        <p:spPr>
          <a:xfrm>
            <a:off x="3404532" y="6256718"/>
            <a:ext cx="3096936" cy="391628"/>
          </a:xfrm>
          <a:prstGeom prst="rect">
            <a:avLst/>
          </a:prstGeom>
          <a:noFill/>
        </p:spPr>
        <p:txBody>
          <a:bodyPr wrap="square" lIns="72000" tIns="72000" rIns="72000" bIns="72000" rtlCol="0" anchor="ctr" anchorCtr="0">
            <a:spAutoFit/>
          </a:bodyPr>
          <a:lstStyle/>
          <a:p>
            <a:pPr algn="ctr"/>
            <a:r>
              <a:rPr kumimoji="1" lang="ja-JP" altLang="en-US" sz="1600" dirty="0">
                <a:latin typeface="游ゴシック Medium" panose="020B0500000000000000" pitchFamily="50" charset="-128"/>
                <a:ea typeface="游ゴシック Medium" panose="020B0500000000000000" pitchFamily="50" charset="-128"/>
              </a:rPr>
              <a:t>令和７年（</a:t>
            </a:r>
            <a:r>
              <a:rPr kumimoji="1" lang="en-US" altLang="ja-JP" sz="1600" dirty="0">
                <a:latin typeface="游ゴシック Medium" panose="020B0500000000000000" pitchFamily="50" charset="-128"/>
                <a:ea typeface="游ゴシック Medium" panose="020B0500000000000000" pitchFamily="50" charset="-128"/>
              </a:rPr>
              <a:t>2025</a:t>
            </a:r>
            <a:r>
              <a:rPr kumimoji="1" lang="ja-JP" altLang="en-US" sz="1600" dirty="0">
                <a:latin typeface="游ゴシック Medium" panose="020B0500000000000000" pitchFamily="50" charset="-128"/>
                <a:ea typeface="游ゴシック Medium" panose="020B0500000000000000" pitchFamily="50" charset="-128"/>
              </a:rPr>
              <a:t>年）３月</a:t>
            </a:r>
          </a:p>
        </p:txBody>
      </p:sp>
      <p:sp>
        <p:nvSpPr>
          <p:cNvPr id="8" name="テキスト ボックス 7">
            <a:extLst>
              <a:ext uri="{FF2B5EF4-FFF2-40B4-BE49-F238E27FC236}">
                <a16:creationId xmlns:a16="http://schemas.microsoft.com/office/drawing/2014/main" id="{167C3954-D2F5-48ED-A09A-55EF2F938FF2}"/>
              </a:ext>
            </a:extLst>
          </p:cNvPr>
          <p:cNvSpPr txBox="1"/>
          <p:nvPr/>
        </p:nvSpPr>
        <p:spPr>
          <a:xfrm>
            <a:off x="21219" y="1846048"/>
            <a:ext cx="1174458" cy="453183"/>
          </a:xfrm>
          <a:prstGeom prst="rect">
            <a:avLst/>
          </a:prstGeom>
          <a:noFill/>
        </p:spPr>
        <p:txBody>
          <a:bodyPr wrap="square" lIns="72000" tIns="72000" rIns="72000" bIns="72000" rtlCol="0" anchor="ctr" anchorCtr="0">
            <a:spAutoFit/>
          </a:bodyPr>
          <a:lstStyle/>
          <a:p>
            <a:pPr algn="ctr"/>
            <a:r>
              <a:rPr kumimoji="1" lang="ja-JP" altLang="en-US" sz="20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東胆振</a:t>
            </a:r>
          </a:p>
        </p:txBody>
      </p:sp>
      <p:sp>
        <p:nvSpPr>
          <p:cNvPr id="9" name="テキスト ボックス 8">
            <a:extLst>
              <a:ext uri="{FF2B5EF4-FFF2-40B4-BE49-F238E27FC236}">
                <a16:creationId xmlns:a16="http://schemas.microsoft.com/office/drawing/2014/main" id="{E3539311-A074-472F-A260-7FA6FFE76D39}"/>
              </a:ext>
            </a:extLst>
          </p:cNvPr>
          <p:cNvSpPr txBox="1"/>
          <p:nvPr/>
        </p:nvSpPr>
        <p:spPr>
          <a:xfrm>
            <a:off x="491002" y="1421622"/>
            <a:ext cx="3676577" cy="338554"/>
          </a:xfrm>
          <a:prstGeom prst="rect">
            <a:avLst/>
          </a:prstGeom>
          <a:noFill/>
        </p:spPr>
        <p:txBody>
          <a:bodyPr wrap="square">
            <a:spAutoFit/>
          </a:bodyPr>
          <a:lstStyle/>
          <a:p>
            <a:r>
              <a:rPr lang="ja-JP" altLang="en-US" sz="1600" dirty="0">
                <a:solidFill>
                  <a:schemeClr val="bg1"/>
                </a:solidFill>
                <a:latin typeface="游ゴシック" panose="020B0400000000000000" pitchFamily="50" charset="-128"/>
                <a:ea typeface="游ゴシック" panose="020B0400000000000000" pitchFamily="50" charset="-128"/>
              </a:rPr>
              <a:t>在宅医療に係る多職種連携のための</a:t>
            </a:r>
          </a:p>
        </p:txBody>
      </p:sp>
      <p:sp>
        <p:nvSpPr>
          <p:cNvPr id="10" name="正方形/長方形 9">
            <a:extLst>
              <a:ext uri="{FF2B5EF4-FFF2-40B4-BE49-F238E27FC236}">
                <a16:creationId xmlns:a16="http://schemas.microsoft.com/office/drawing/2014/main" id="{56A6C94C-2320-4B81-B91F-87BE41D37B02}"/>
              </a:ext>
            </a:extLst>
          </p:cNvPr>
          <p:cNvSpPr/>
          <p:nvPr/>
        </p:nvSpPr>
        <p:spPr>
          <a:xfrm>
            <a:off x="8883940" y="5502828"/>
            <a:ext cx="1022059" cy="965083"/>
          </a:xfrm>
          <a:prstGeom prst="rect">
            <a:avLst/>
          </a:prstGeom>
          <a:solidFill>
            <a:schemeClr val="tx1">
              <a:lumMod val="50000"/>
              <a:lumOff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p"/>
            </a:pPr>
            <a:endParaRPr kumimoji="1" lang="en-US" altLang="ja-JP" sz="1400" dirty="0">
              <a:solidFill>
                <a:schemeClr val="bg1"/>
              </a:solidFill>
              <a:latin typeface="游ゴシック" panose="020B0400000000000000" pitchFamily="50" charset="-128"/>
              <a:ea typeface="游ゴシック" panose="020B0400000000000000" pitchFamily="50" charset="-128"/>
            </a:endParaRPr>
          </a:p>
          <a:p>
            <a:endParaRPr kumimoji="1"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C2F70A6B-79FE-4F7D-8D6B-FA6290A7CDA8}"/>
              </a:ext>
            </a:extLst>
          </p:cNvPr>
          <p:cNvSpPr txBox="1"/>
          <p:nvPr/>
        </p:nvSpPr>
        <p:spPr>
          <a:xfrm>
            <a:off x="8807740" y="5758777"/>
            <a:ext cx="1174458" cy="453183"/>
          </a:xfrm>
          <a:prstGeom prst="rect">
            <a:avLst/>
          </a:prstGeom>
          <a:noFill/>
        </p:spPr>
        <p:txBody>
          <a:bodyPr wrap="square" lIns="72000" tIns="72000" rIns="72000" bIns="72000" rtlCol="0" anchor="ctr" anchorCtr="0">
            <a:spAutoFit/>
          </a:bodyPr>
          <a:lstStyle/>
          <a:p>
            <a:pPr algn="ctr"/>
            <a:r>
              <a:rPr kumimoji="1" lang="ja-JP" altLang="en-US" sz="2000" b="1" dirty="0">
                <a:solidFill>
                  <a:schemeClr val="bg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初　版</a:t>
            </a:r>
          </a:p>
        </p:txBody>
      </p:sp>
    </p:spTree>
    <p:extLst>
      <p:ext uri="{BB962C8B-B14F-4D97-AF65-F5344CB8AC3E}">
        <p14:creationId xmlns:p14="http://schemas.microsoft.com/office/powerpoint/2010/main" val="248350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8AF4BEA-E8C2-4ECF-9DCF-EAE60F083964}"/>
              </a:ext>
            </a:extLst>
          </p:cNvPr>
          <p:cNvSpPr>
            <a:spLocks noGrp="1"/>
          </p:cNvSpPr>
          <p:nvPr>
            <p:ph type="sldNum" sz="quarter" idx="12"/>
          </p:nvPr>
        </p:nvSpPr>
        <p:spPr/>
        <p:txBody>
          <a:bodyPr/>
          <a:lstStyle/>
          <a:p>
            <a:fld id="{4FE12B48-29AB-462E-9BFB-ECF3D6D660A7}" type="slidenum">
              <a:rPr kumimoji="1" lang="ja-JP" altLang="en-US" smtClean="0"/>
              <a:t>1</a:t>
            </a:fld>
            <a:endParaRPr kumimoji="1" lang="ja-JP" altLang="en-US"/>
          </a:p>
        </p:txBody>
      </p:sp>
      <p:sp>
        <p:nvSpPr>
          <p:cNvPr id="3" name="AutoShape 299" descr="「別府市　ロゴ」の画像検索結果">
            <a:extLst>
              <a:ext uri="{FF2B5EF4-FFF2-40B4-BE49-F238E27FC236}">
                <a16:creationId xmlns:a16="http://schemas.microsoft.com/office/drawing/2014/main" id="{FF5D8772-3BB4-4B8E-95DB-C7F95BDFEE5F}"/>
              </a:ext>
            </a:extLst>
          </p:cNvPr>
          <p:cNvSpPr>
            <a:spLocks noChangeAspect="1" noChangeArrowheads="1"/>
          </p:cNvSpPr>
          <p:nvPr/>
        </p:nvSpPr>
        <p:spPr bwMode="auto">
          <a:xfrm>
            <a:off x="1222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 name="テキスト ボックス 3">
            <a:extLst>
              <a:ext uri="{FF2B5EF4-FFF2-40B4-BE49-F238E27FC236}">
                <a16:creationId xmlns:a16="http://schemas.microsoft.com/office/drawing/2014/main" id="{8A915B85-B418-49E0-8FD8-B86CACF88E3E}"/>
              </a:ext>
            </a:extLst>
          </p:cNvPr>
          <p:cNvSpPr txBox="1"/>
          <p:nvPr/>
        </p:nvSpPr>
        <p:spPr>
          <a:xfrm>
            <a:off x="-1455" y="165212"/>
            <a:ext cx="4680000" cy="425475"/>
          </a:xfrm>
          <a:prstGeom prst="rect">
            <a:avLst/>
          </a:prstGeom>
          <a:noFill/>
        </p:spPr>
        <p:txBody>
          <a:bodyPr wrap="square" lIns="104000" tIns="104000" rIns="104000" bIns="104000" rtlCol="0" anchor="ctr" anchorCtr="0">
            <a:spAutoFit/>
          </a:bodyPr>
          <a:lstStyle/>
          <a:p>
            <a:pPr algn="ctr"/>
            <a:r>
              <a:rPr kumimoji="1" lang="ja-JP" altLang="en-US" sz="1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東胆振入退院連携ガイドラインについて</a:t>
            </a:r>
          </a:p>
        </p:txBody>
      </p:sp>
      <p:sp>
        <p:nvSpPr>
          <p:cNvPr id="5" name="テキスト ボックス 4">
            <a:extLst>
              <a:ext uri="{FF2B5EF4-FFF2-40B4-BE49-F238E27FC236}">
                <a16:creationId xmlns:a16="http://schemas.microsoft.com/office/drawing/2014/main" id="{6E982EBF-1CCB-4819-97FE-CC548AEC9DB6}"/>
              </a:ext>
            </a:extLst>
          </p:cNvPr>
          <p:cNvSpPr txBox="1"/>
          <p:nvPr/>
        </p:nvSpPr>
        <p:spPr>
          <a:xfrm>
            <a:off x="274638" y="1137392"/>
            <a:ext cx="4607755" cy="3147438"/>
          </a:xfrm>
          <a:prstGeom prst="rect">
            <a:avLst/>
          </a:prstGeom>
          <a:noFill/>
        </p:spPr>
        <p:txBody>
          <a:bodyPr wrap="square" lIns="104000" tIns="104000" rIns="104000" bIns="104000" rtlCol="0" anchor="ctr" anchorCtr="0">
            <a:spAutoFit/>
          </a:bodyPr>
          <a:lstStyle/>
          <a:p>
            <a:pPr>
              <a:lnSpc>
                <a:spcPct val="150000"/>
              </a:lnSpc>
            </a:pPr>
            <a:r>
              <a:rPr kumimoji="1" lang="ja-JP" altLang="en-US" sz="800" dirty="0">
                <a:latin typeface="游ゴシック" panose="020B0400000000000000" pitchFamily="50" charset="-128"/>
                <a:ea typeface="游ゴシック" panose="020B0400000000000000" pitchFamily="50" charset="-128"/>
              </a:rPr>
              <a:t>　このガイドラインは、令和３年度から「東胆振入退院連携支援のあり方検討」におけるワーキングにおいて、コロナ禍の中断を経ながらも検討を重ね、作成しております。</a:t>
            </a:r>
          </a:p>
          <a:p>
            <a:pPr>
              <a:lnSpc>
                <a:spcPct val="150000"/>
              </a:lnSpc>
            </a:pPr>
            <a:r>
              <a:rPr kumimoji="1" lang="ja-JP" altLang="en-US" sz="800" dirty="0">
                <a:latin typeface="游ゴシック" panose="020B0400000000000000" pitchFamily="50" charset="-128"/>
                <a:ea typeface="游ゴシック" panose="020B0400000000000000" pitchFamily="50" charset="-128"/>
              </a:rPr>
              <a:t>　苫小牧市を中心とした東胆振圏域において、高齢者等が住み慣れた地域で自分らしい暮らしを続けながら療養できる支援体制の構築が求められています。</a:t>
            </a:r>
          </a:p>
          <a:p>
            <a:pPr>
              <a:lnSpc>
                <a:spcPct val="150000"/>
              </a:lnSpc>
            </a:pPr>
            <a:r>
              <a:rPr kumimoji="1" lang="ja-JP" altLang="en-US" sz="800" dirty="0">
                <a:latin typeface="游ゴシック" panose="020B0400000000000000" pitchFamily="50" charset="-128"/>
                <a:ea typeface="游ゴシック" panose="020B0400000000000000" pitchFamily="50" charset="-128"/>
              </a:rPr>
              <a:t>　ワーキングでは、医療・介護関係者間において、在宅療養者の入院時から情報を円滑に共有し、連携を深めながら退院に向けた支援を共に行うことが望ましいと考え、入院してから退院するまでの流れを「いつ、どこで、誰と誰が連携しているのか」の視点で見える化し、まとめ、本ガイドラインとしました。</a:t>
            </a:r>
          </a:p>
          <a:p>
            <a:pPr>
              <a:lnSpc>
                <a:spcPct val="150000"/>
              </a:lnSpc>
            </a:pPr>
            <a:r>
              <a:rPr kumimoji="1" lang="ja-JP" altLang="en-US" sz="800" dirty="0">
                <a:latin typeface="游ゴシック" panose="020B0400000000000000" pitchFamily="50" charset="-128"/>
                <a:ea typeface="游ゴシック" panose="020B0400000000000000" pitchFamily="50" charset="-128"/>
              </a:rPr>
              <a:t>　医療・介護関係者の皆様にご活用いただき、地域でのさらなる連携の一助となれば幸いです。</a:t>
            </a:r>
            <a:endParaRPr kumimoji="1" lang="en-US" altLang="ja-JP" sz="800" dirty="0">
              <a:latin typeface="游ゴシック" panose="020B0400000000000000" pitchFamily="50" charset="-128"/>
              <a:ea typeface="游ゴシック" panose="020B0400000000000000" pitchFamily="50" charset="-128"/>
            </a:endParaRPr>
          </a:p>
          <a:p>
            <a:pPr>
              <a:lnSpc>
                <a:spcPct val="150000"/>
              </a:lnSpc>
            </a:pPr>
            <a:endParaRPr kumimoji="1" lang="en-US" altLang="ja-JP" sz="800" dirty="0">
              <a:latin typeface="游ゴシック" panose="020B0400000000000000" pitchFamily="50" charset="-128"/>
              <a:ea typeface="游ゴシック" panose="020B0400000000000000" pitchFamily="50" charset="-128"/>
            </a:endParaRPr>
          </a:p>
          <a:p>
            <a:pPr>
              <a:lnSpc>
                <a:spcPct val="150000"/>
              </a:lnSpc>
            </a:pPr>
            <a:r>
              <a:rPr kumimoji="1" lang="ja-JP" altLang="en-US" sz="800" dirty="0">
                <a:latin typeface="游ゴシック" panose="020B0400000000000000" pitchFamily="50" charset="-128"/>
                <a:ea typeface="游ゴシック" panose="020B0400000000000000" pitchFamily="50" charset="-128"/>
              </a:rPr>
              <a:t>　　　　　　　　　　　　　　　　　　　　　　　　　　　　　　　令和７年（</a:t>
            </a:r>
            <a:r>
              <a:rPr kumimoji="1" lang="en-US" altLang="ja-JP" sz="800" dirty="0">
                <a:latin typeface="游ゴシック" panose="020B0400000000000000" pitchFamily="50" charset="-128"/>
                <a:ea typeface="游ゴシック" panose="020B0400000000000000" pitchFamily="50" charset="-128"/>
              </a:rPr>
              <a:t>2025</a:t>
            </a:r>
            <a:r>
              <a:rPr kumimoji="1" lang="ja-JP" altLang="en-US" sz="800" dirty="0">
                <a:latin typeface="游ゴシック" panose="020B0400000000000000" pitchFamily="50" charset="-128"/>
                <a:ea typeface="游ゴシック" panose="020B0400000000000000" pitchFamily="50" charset="-128"/>
              </a:rPr>
              <a:t>年）３月</a:t>
            </a:r>
          </a:p>
          <a:p>
            <a:pPr>
              <a:lnSpc>
                <a:spcPct val="150000"/>
              </a:lnSpc>
            </a:pPr>
            <a:endParaRPr kumimoji="1" lang="en-US" altLang="ja-JP" sz="800" dirty="0">
              <a:latin typeface="游ゴシック" panose="020B0400000000000000" pitchFamily="50" charset="-128"/>
              <a:ea typeface="游ゴシック" panose="020B0400000000000000" pitchFamily="50" charset="-128"/>
            </a:endParaRPr>
          </a:p>
          <a:p>
            <a:pPr>
              <a:lnSpc>
                <a:spcPct val="150000"/>
              </a:lnSpc>
            </a:pPr>
            <a:r>
              <a:rPr kumimoji="1" lang="ja-JP" altLang="en-US" sz="800" dirty="0">
                <a:latin typeface="游ゴシック" panose="020B0400000000000000" pitchFamily="50" charset="-128"/>
                <a:ea typeface="游ゴシック" panose="020B0400000000000000" pitchFamily="50" charset="-128"/>
              </a:rPr>
              <a:t>　　　　　　　　　　　　　　　　　　　　事務局　一般社団法人苫小牧市医師会　</a:t>
            </a:r>
            <a:endParaRPr kumimoji="1" lang="en-US" altLang="ja-JP" sz="800" dirty="0">
              <a:latin typeface="游ゴシック" panose="020B0400000000000000" pitchFamily="50" charset="-128"/>
              <a:ea typeface="游ゴシック" panose="020B0400000000000000" pitchFamily="50" charset="-128"/>
            </a:endParaRPr>
          </a:p>
          <a:p>
            <a:pPr>
              <a:lnSpc>
                <a:spcPct val="150000"/>
              </a:lnSpc>
            </a:pPr>
            <a:r>
              <a:rPr kumimoji="1" lang="ja-JP" altLang="en-US" sz="800" dirty="0">
                <a:latin typeface="游ゴシック" panose="020B0400000000000000" pitchFamily="50" charset="-128"/>
                <a:ea typeface="游ゴシック" panose="020B0400000000000000" pitchFamily="50" charset="-128"/>
              </a:rPr>
              <a:t>　　　　　　　　　　　　　　　　　　　　　　　　北海道苫小牧保健所</a:t>
            </a:r>
            <a:endParaRPr kumimoji="1" lang="en-US" altLang="ja-JP" sz="800" dirty="0">
              <a:latin typeface="游ゴシック" panose="020B0400000000000000" pitchFamily="50" charset="-128"/>
              <a:ea typeface="游ゴシック" panose="020B0400000000000000" pitchFamily="50" charset="-128"/>
            </a:endParaRPr>
          </a:p>
          <a:p>
            <a:pPr>
              <a:lnSpc>
                <a:spcPct val="150000"/>
              </a:lnSpc>
            </a:pPr>
            <a:r>
              <a:rPr kumimoji="1" lang="ja-JP" altLang="en-US" sz="800" dirty="0">
                <a:latin typeface="游ゴシック" panose="020B0400000000000000" pitchFamily="50" charset="-128"/>
                <a:ea typeface="游ゴシック" panose="020B0400000000000000" pitchFamily="50" charset="-128"/>
              </a:rPr>
              <a:t>　　　　　　　　　　　　　　　　　　　　　　　　苫小牧市福祉部介護福祉課（事務局代表）</a:t>
            </a:r>
          </a:p>
          <a:p>
            <a:pPr>
              <a:lnSpc>
                <a:spcPct val="150000"/>
              </a:lnSpc>
            </a:pPr>
            <a:endParaRPr kumimoji="1" lang="ja-JP" altLang="en-US" sz="800" dirty="0">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200A173F-1860-4D1C-81FF-DFFA955C5B50}"/>
              </a:ext>
            </a:extLst>
          </p:cNvPr>
          <p:cNvGrpSpPr/>
          <p:nvPr/>
        </p:nvGrpSpPr>
        <p:grpSpPr>
          <a:xfrm>
            <a:off x="-1455" y="741298"/>
            <a:ext cx="1440000" cy="460421"/>
            <a:chOff x="0" y="956239"/>
            <a:chExt cx="1440000" cy="460421"/>
          </a:xfrm>
        </p:grpSpPr>
        <p:sp>
          <p:nvSpPr>
            <p:cNvPr id="7" name="正方形/長方形 6">
              <a:extLst>
                <a:ext uri="{FF2B5EF4-FFF2-40B4-BE49-F238E27FC236}">
                  <a16:creationId xmlns:a16="http://schemas.microsoft.com/office/drawing/2014/main" id="{2D08624F-3CF5-4441-973E-24FCE3881AD0}"/>
                </a:ext>
              </a:extLst>
            </p:cNvPr>
            <p:cNvSpPr/>
            <p:nvPr/>
          </p:nvSpPr>
          <p:spPr>
            <a:xfrm>
              <a:off x="0" y="1089776"/>
              <a:ext cx="1440000" cy="270130"/>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D95A471-9AD2-46F2-A953-A44DA3E7B400}"/>
                </a:ext>
              </a:extLst>
            </p:cNvPr>
            <p:cNvSpPr txBox="1"/>
            <p:nvPr/>
          </p:nvSpPr>
          <p:spPr>
            <a:xfrm>
              <a:off x="102342" y="956239"/>
              <a:ext cx="1235315" cy="460421"/>
            </a:xfrm>
            <a:prstGeom prst="rect">
              <a:avLst/>
            </a:prstGeom>
            <a:noFill/>
          </p:spPr>
          <p:txBody>
            <a:bodyPr wrap="square" lIns="104000" tIns="104000" rIns="104000" bIns="104000" rtlCol="0" anchor="ctr" anchorCtr="0">
              <a:spAutoFit/>
            </a:bodyPr>
            <a:lstStyle/>
            <a:p>
              <a:pPr algn="ctr">
                <a:lnSpc>
                  <a:spcPct val="150000"/>
                </a:lnSpc>
              </a:pPr>
              <a:r>
                <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はじめに</a:t>
              </a:r>
              <a:endParaRPr kumimoji="1" lang="en-US" altLang="ja-JP"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pSp>
      <p:sp>
        <p:nvSpPr>
          <p:cNvPr id="18" name="テキスト ボックス 17">
            <a:extLst>
              <a:ext uri="{FF2B5EF4-FFF2-40B4-BE49-F238E27FC236}">
                <a16:creationId xmlns:a16="http://schemas.microsoft.com/office/drawing/2014/main" id="{13CC354A-AB89-451E-A7FA-09C30A5C2B5D}"/>
              </a:ext>
            </a:extLst>
          </p:cNvPr>
          <p:cNvSpPr txBox="1"/>
          <p:nvPr/>
        </p:nvSpPr>
        <p:spPr>
          <a:xfrm>
            <a:off x="5362287" y="532382"/>
            <a:ext cx="4251507" cy="1622734"/>
          </a:xfrm>
          <a:prstGeom prst="rect">
            <a:avLst/>
          </a:prstGeom>
          <a:noFill/>
          <a:ln w="6350">
            <a:noFill/>
            <a:prstDash val="sysDash"/>
          </a:ln>
        </p:spPr>
        <p:txBody>
          <a:bodyPr wrap="square" lIns="72000" tIns="72000" rIns="72000" bIns="72000" rtlCol="0" anchor="ctr" anchorCtr="0">
            <a:spAutoFit/>
          </a:bodyPr>
          <a:lstStyle/>
          <a:p>
            <a:r>
              <a:rPr kumimoji="1" lang="ja-JP" altLang="en-US" sz="800" dirty="0">
                <a:latin typeface="游ゴシック" panose="020B0400000000000000" pitchFamily="50" charset="-128"/>
                <a:ea typeface="游ゴシック" panose="020B0400000000000000" pitchFamily="50" charset="-128"/>
              </a:rPr>
              <a:t>　目次２の入退院にかかる主な診療報酬・介護報酬加算、３の医療機関の病棟機能、４の入所施設の機能については、学びを深めるために活用していただき、</a:t>
            </a:r>
            <a:r>
              <a:rPr kumimoji="1" lang="ja-JP" altLang="en-US" sz="800" b="1" dirty="0">
                <a:solidFill>
                  <a:srgbClr val="FF0000"/>
                </a:solidFill>
                <a:latin typeface="游ゴシック" panose="020B0400000000000000" pitchFamily="50" charset="-128"/>
                <a:ea typeface="游ゴシック" panose="020B0400000000000000" pitchFamily="50" charset="-128"/>
              </a:rPr>
              <a:t>最新の情報をご確認ください。</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　目次５～６の各病院の概要版及び連携方法は、総合的なマネジメントを実施する医療及び介護等の関係者にのみ公表していますので、ご理解ください。</a:t>
            </a:r>
            <a:endParaRPr kumimoji="1" lang="en-US" altLang="ja-JP" sz="8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　また、目次６の各病院の連携方法は、基本的な展開を図式化しています。患者・家族の状況により、関係者の連携時期や方法が変わることがありますので、</a:t>
            </a:r>
            <a:r>
              <a:rPr kumimoji="1" lang="ja-JP" altLang="en-US" sz="800" b="1" dirty="0">
                <a:solidFill>
                  <a:srgbClr val="FF0000"/>
                </a:solidFill>
                <a:latin typeface="游ゴシック" panose="020B0400000000000000" pitchFamily="50" charset="-128"/>
                <a:ea typeface="游ゴシック" panose="020B0400000000000000" pitchFamily="50" charset="-128"/>
              </a:rPr>
              <a:t>目安の一つ</a:t>
            </a:r>
            <a:r>
              <a:rPr kumimoji="1" lang="ja-JP" altLang="en-US" sz="800" dirty="0">
                <a:latin typeface="游ゴシック" panose="020B0400000000000000" pitchFamily="50" charset="-128"/>
                <a:ea typeface="游ゴシック" panose="020B0400000000000000" pitchFamily="50" charset="-128"/>
              </a:rPr>
              <a:t>としてご活用ください。</a:t>
            </a:r>
            <a:endParaRPr kumimoji="1" lang="en-US" altLang="ja-JP" sz="8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　各病院の情報は、変更されていることもありますので、詳細は個別にご確認ください。</a:t>
            </a:r>
            <a:endParaRPr kumimoji="1" lang="en-US" altLang="ja-JP" sz="800" dirty="0">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ACB018A9-09A8-488E-B0C7-70E2E7F18859}"/>
              </a:ext>
            </a:extLst>
          </p:cNvPr>
          <p:cNvSpPr/>
          <p:nvPr/>
        </p:nvSpPr>
        <p:spPr>
          <a:xfrm>
            <a:off x="5454365" y="6293604"/>
            <a:ext cx="2019512" cy="269813"/>
          </a:xfrm>
          <a:prstGeom prst="roundRect">
            <a:avLst>
              <a:gd name="adj" fmla="val 5287"/>
            </a:avLst>
          </a:prstGeom>
          <a:solidFill>
            <a:schemeClr val="bg1"/>
          </a:solidFill>
          <a:ln w="3175">
            <a:solidFill>
              <a:schemeClr val="bg2">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EE3BDDAF-583F-4A4B-B676-90C9A2B04557}"/>
              </a:ext>
            </a:extLst>
          </p:cNvPr>
          <p:cNvSpPr/>
          <p:nvPr/>
        </p:nvSpPr>
        <p:spPr>
          <a:xfrm>
            <a:off x="5318061" y="2216595"/>
            <a:ext cx="1440000" cy="270000"/>
          </a:xfrm>
          <a:prstGeom prst="rect">
            <a:avLst/>
          </a:prstGeom>
          <a:solidFill>
            <a:schemeClr val="tx1">
              <a:lumMod val="50000"/>
              <a:lumOff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p"/>
            </a:pPr>
            <a:endParaRPr kumimoji="1" lang="en-US" altLang="ja-JP" sz="1400" dirty="0">
              <a:solidFill>
                <a:schemeClr val="bg1"/>
              </a:solidFill>
              <a:latin typeface="游ゴシック" panose="020B0400000000000000" pitchFamily="50" charset="-128"/>
              <a:ea typeface="游ゴシック" panose="020B0400000000000000" pitchFamily="50" charset="-128"/>
            </a:endParaRPr>
          </a:p>
          <a:p>
            <a:endParaRPr kumimoji="1"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6E9FA3F0-DE23-4A89-9B88-C3D960266D15}"/>
              </a:ext>
            </a:extLst>
          </p:cNvPr>
          <p:cNvSpPr txBox="1"/>
          <p:nvPr/>
        </p:nvSpPr>
        <p:spPr>
          <a:xfrm>
            <a:off x="5421304" y="2085518"/>
            <a:ext cx="1191419" cy="439518"/>
          </a:xfrm>
          <a:prstGeom prst="rect">
            <a:avLst/>
          </a:prstGeom>
          <a:noFill/>
        </p:spPr>
        <p:txBody>
          <a:bodyPr wrap="square" lIns="104000" tIns="104000" rIns="104000" bIns="104000" rtlCol="0" anchor="ctr" anchorCtr="0">
            <a:spAutoFit/>
          </a:bodyPr>
          <a:lstStyle/>
          <a:p>
            <a:pPr algn="ctr">
              <a:lnSpc>
                <a:spcPct val="150000"/>
              </a:lnSpc>
            </a:pPr>
            <a:r>
              <a:rPr kumimoji="1" lang="ja-JP" altLang="en-US" sz="11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ページの構成</a:t>
            </a:r>
            <a:endParaRPr kumimoji="1" lang="en-US" altLang="ja-JP"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834FD10-3C88-4C43-90F8-BECEFEC10C1C}"/>
              </a:ext>
            </a:extLst>
          </p:cNvPr>
          <p:cNvSpPr txBox="1"/>
          <p:nvPr/>
        </p:nvSpPr>
        <p:spPr>
          <a:xfrm>
            <a:off x="5477025" y="6309351"/>
            <a:ext cx="2091069" cy="253128"/>
          </a:xfrm>
          <a:prstGeom prst="rect">
            <a:avLst/>
          </a:prstGeom>
          <a:noFill/>
          <a:ln w="6350">
            <a:noFill/>
            <a:prstDash val="sysDash"/>
          </a:ln>
        </p:spPr>
        <p:txBody>
          <a:bodyPr wrap="square" lIns="72000" tIns="72000" rIns="72000" bIns="72000" rtlCol="0" anchor="ctr" anchorCtr="0">
            <a:spAutoFit/>
          </a:bodyPr>
          <a:lstStyle/>
          <a:p>
            <a:r>
              <a:rPr kumimoji="1" lang="ja-JP" altLang="en-US" sz="700" b="1" dirty="0">
                <a:solidFill>
                  <a:srgbClr val="FF0000"/>
                </a:solidFill>
                <a:latin typeface="游ゴシック" panose="020B0400000000000000" pitchFamily="50" charset="-128"/>
                <a:ea typeface="游ゴシック" panose="020B0400000000000000" pitchFamily="50" charset="-128"/>
              </a:rPr>
              <a:t>❷</a:t>
            </a:r>
            <a:r>
              <a:rPr kumimoji="1" lang="ja-JP" altLang="en-US" sz="700" b="1" dirty="0">
                <a:latin typeface="游ゴシック" panose="020B0400000000000000" pitchFamily="50" charset="-128"/>
                <a:ea typeface="游ゴシック" panose="020B0400000000000000" pitchFamily="50" charset="-128"/>
              </a:rPr>
              <a:t>　各記号、実線・点線についての説明を記載</a:t>
            </a:r>
            <a:endParaRPr kumimoji="1" lang="en-US" altLang="ja-JP" sz="700" b="1" dirty="0">
              <a:latin typeface="游ゴシック" panose="020B0400000000000000" pitchFamily="50" charset="-128"/>
              <a:ea typeface="游ゴシック" panose="020B0400000000000000" pitchFamily="50" charset="-128"/>
            </a:endParaRPr>
          </a:p>
        </p:txBody>
      </p:sp>
      <p:grpSp>
        <p:nvGrpSpPr>
          <p:cNvPr id="23" name="グループ化 22">
            <a:extLst>
              <a:ext uri="{FF2B5EF4-FFF2-40B4-BE49-F238E27FC236}">
                <a16:creationId xmlns:a16="http://schemas.microsoft.com/office/drawing/2014/main" id="{E1C06BC3-8465-4692-984C-BDCA5ABE1E32}"/>
              </a:ext>
            </a:extLst>
          </p:cNvPr>
          <p:cNvGrpSpPr/>
          <p:nvPr/>
        </p:nvGrpSpPr>
        <p:grpSpPr>
          <a:xfrm>
            <a:off x="5478027" y="3068834"/>
            <a:ext cx="4147758" cy="2052927"/>
            <a:chOff x="466725" y="4040283"/>
            <a:chExt cx="5591175" cy="3929624"/>
          </a:xfrm>
        </p:grpSpPr>
        <p:pic>
          <p:nvPicPr>
            <p:cNvPr id="24" name="図 23">
              <a:extLst>
                <a:ext uri="{FF2B5EF4-FFF2-40B4-BE49-F238E27FC236}">
                  <a16:creationId xmlns:a16="http://schemas.microsoft.com/office/drawing/2014/main" id="{66973BC4-94FA-4B24-9C6E-AD5BD7670C68}"/>
                </a:ext>
              </a:extLst>
            </p:cNvPr>
            <p:cNvPicPr>
              <a:picLocks noChangeAspect="1"/>
            </p:cNvPicPr>
            <p:nvPr/>
          </p:nvPicPr>
          <p:blipFill rotWithShape="1">
            <a:blip r:embed="rId2"/>
            <a:srcRect l="26692" t="15450" r="10276" b="6621"/>
            <a:stretch/>
          </p:blipFill>
          <p:spPr>
            <a:xfrm>
              <a:off x="466725" y="4081527"/>
              <a:ext cx="5591175" cy="3888380"/>
            </a:xfrm>
            <a:prstGeom prst="rect">
              <a:avLst/>
            </a:prstGeom>
          </p:spPr>
        </p:pic>
        <p:sp>
          <p:nvSpPr>
            <p:cNvPr id="25" name="四角形: 角を丸くする 24">
              <a:extLst>
                <a:ext uri="{FF2B5EF4-FFF2-40B4-BE49-F238E27FC236}">
                  <a16:creationId xmlns:a16="http://schemas.microsoft.com/office/drawing/2014/main" id="{1640FE89-DEEB-4AA9-9DDA-A808896831C7}"/>
                </a:ext>
              </a:extLst>
            </p:cNvPr>
            <p:cNvSpPr/>
            <p:nvPr/>
          </p:nvSpPr>
          <p:spPr>
            <a:xfrm>
              <a:off x="1057274" y="4476750"/>
              <a:ext cx="2071687" cy="9525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6" name="四角形: 角を丸くする 25">
              <a:extLst>
                <a:ext uri="{FF2B5EF4-FFF2-40B4-BE49-F238E27FC236}">
                  <a16:creationId xmlns:a16="http://schemas.microsoft.com/office/drawing/2014/main" id="{4AEC317C-6296-4CBB-A965-BA5F5E43D1E5}"/>
                </a:ext>
              </a:extLst>
            </p:cNvPr>
            <p:cNvSpPr/>
            <p:nvPr/>
          </p:nvSpPr>
          <p:spPr>
            <a:xfrm>
              <a:off x="2695575" y="4224338"/>
              <a:ext cx="433386" cy="21431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7" name="四角形: 角を丸くする 26">
              <a:extLst>
                <a:ext uri="{FF2B5EF4-FFF2-40B4-BE49-F238E27FC236}">
                  <a16:creationId xmlns:a16="http://schemas.microsoft.com/office/drawing/2014/main" id="{C8AC5EFF-CCDF-4D82-9B07-601C21900558}"/>
                </a:ext>
              </a:extLst>
            </p:cNvPr>
            <p:cNvSpPr/>
            <p:nvPr/>
          </p:nvSpPr>
          <p:spPr>
            <a:xfrm>
              <a:off x="3306750" y="4210525"/>
              <a:ext cx="2608275" cy="43767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8" name="四角形: 角を丸くする 27">
              <a:extLst>
                <a:ext uri="{FF2B5EF4-FFF2-40B4-BE49-F238E27FC236}">
                  <a16:creationId xmlns:a16="http://schemas.microsoft.com/office/drawing/2014/main" id="{074A09A8-65CD-4DF1-A526-CCC8F3BA8641}"/>
                </a:ext>
              </a:extLst>
            </p:cNvPr>
            <p:cNvSpPr/>
            <p:nvPr/>
          </p:nvSpPr>
          <p:spPr>
            <a:xfrm>
              <a:off x="3306750" y="4674937"/>
              <a:ext cx="1636725" cy="102938"/>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2FF30826-509C-45BC-90B9-26B76C0E4518}"/>
                </a:ext>
              </a:extLst>
            </p:cNvPr>
            <p:cNvSpPr txBox="1"/>
            <p:nvPr/>
          </p:nvSpPr>
          <p:spPr>
            <a:xfrm>
              <a:off x="2543175" y="4041556"/>
              <a:ext cx="245289" cy="268517"/>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➊</a:t>
              </a:r>
              <a:r>
                <a:rPr kumimoji="1" lang="ja-JP" altLang="en-US" sz="800" b="1" dirty="0">
                  <a:latin typeface="游ゴシック" panose="020B0400000000000000" pitchFamily="50" charset="-128"/>
                  <a:ea typeface="游ゴシック" panose="020B0400000000000000" pitchFamily="50" charset="-128"/>
                </a:rPr>
                <a:t>　</a:t>
              </a:r>
              <a:endParaRPr kumimoji="1" lang="en-US" altLang="ja-JP" sz="800" b="1"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B7A81DBC-E92F-4744-AFD4-7650B1A536D6}"/>
                </a:ext>
              </a:extLst>
            </p:cNvPr>
            <p:cNvSpPr txBox="1"/>
            <p:nvPr/>
          </p:nvSpPr>
          <p:spPr>
            <a:xfrm>
              <a:off x="858430" y="4389209"/>
              <a:ext cx="245289" cy="268517"/>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❷</a:t>
              </a:r>
              <a:r>
                <a:rPr kumimoji="1" lang="ja-JP" altLang="en-US" sz="800" b="1" dirty="0">
                  <a:latin typeface="游ゴシック" panose="020B0400000000000000" pitchFamily="50" charset="-128"/>
                  <a:ea typeface="游ゴシック" panose="020B0400000000000000" pitchFamily="50" charset="-128"/>
                </a:rPr>
                <a:t>　</a:t>
              </a:r>
              <a:endParaRPr kumimoji="1" lang="en-US" altLang="ja-JP" sz="800" b="1" dirty="0">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32E252F5-1683-4862-8BF4-3405401B9390}"/>
                </a:ext>
              </a:extLst>
            </p:cNvPr>
            <p:cNvSpPr txBox="1"/>
            <p:nvPr/>
          </p:nvSpPr>
          <p:spPr>
            <a:xfrm>
              <a:off x="3158716" y="4040283"/>
              <a:ext cx="245289" cy="268517"/>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❸</a:t>
              </a:r>
              <a:r>
                <a:rPr kumimoji="1" lang="ja-JP" altLang="en-US" sz="800" b="1" dirty="0">
                  <a:latin typeface="游ゴシック" panose="020B0400000000000000" pitchFamily="50" charset="-128"/>
                  <a:ea typeface="游ゴシック" panose="020B0400000000000000" pitchFamily="50" charset="-128"/>
                </a:rPr>
                <a:t>　</a:t>
              </a:r>
              <a:endParaRPr kumimoji="1" lang="en-US" altLang="ja-JP" sz="800" b="1" dirty="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01F74A9-005B-4B68-8BB0-9F868541819C}"/>
                </a:ext>
              </a:extLst>
            </p:cNvPr>
            <p:cNvSpPr txBox="1"/>
            <p:nvPr/>
          </p:nvSpPr>
          <p:spPr>
            <a:xfrm>
              <a:off x="3118846" y="4546360"/>
              <a:ext cx="245289" cy="268517"/>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❹</a:t>
              </a:r>
              <a:r>
                <a:rPr kumimoji="1" lang="ja-JP" altLang="en-US" sz="800" b="1" dirty="0">
                  <a:latin typeface="游ゴシック" panose="020B0400000000000000" pitchFamily="50" charset="-128"/>
                  <a:ea typeface="游ゴシック" panose="020B0400000000000000" pitchFamily="50" charset="-128"/>
                </a:rPr>
                <a:t>　</a:t>
              </a:r>
              <a:endParaRPr kumimoji="1" lang="en-US" altLang="ja-JP" sz="800" b="1" dirty="0">
                <a:latin typeface="游ゴシック" panose="020B0400000000000000" pitchFamily="50" charset="-128"/>
                <a:ea typeface="游ゴシック" panose="020B0400000000000000" pitchFamily="50" charset="-128"/>
              </a:endParaRPr>
            </a:p>
          </p:txBody>
        </p:sp>
      </p:grpSp>
      <p:sp>
        <p:nvSpPr>
          <p:cNvPr id="33" name="テキスト ボックス 32">
            <a:extLst>
              <a:ext uri="{FF2B5EF4-FFF2-40B4-BE49-F238E27FC236}">
                <a16:creationId xmlns:a16="http://schemas.microsoft.com/office/drawing/2014/main" id="{D97393BD-0E16-4B4E-96F1-5045066E3ABA}"/>
              </a:ext>
            </a:extLst>
          </p:cNvPr>
          <p:cNvSpPr txBox="1"/>
          <p:nvPr/>
        </p:nvSpPr>
        <p:spPr>
          <a:xfrm>
            <a:off x="5477024" y="2513143"/>
            <a:ext cx="1998029" cy="514738"/>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左ページ</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入院から退院までの各時期において、関係者の連携を図式化しています</a:t>
            </a:r>
            <a:endParaRPr kumimoji="1" lang="en-US" altLang="ja-JP" sz="800" dirty="0">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512C926E-C46E-4EE8-9777-0160E9989D2F}"/>
              </a:ext>
            </a:extLst>
          </p:cNvPr>
          <p:cNvSpPr txBox="1"/>
          <p:nvPr/>
        </p:nvSpPr>
        <p:spPr>
          <a:xfrm>
            <a:off x="7614765" y="2521336"/>
            <a:ext cx="1998029" cy="514738"/>
          </a:xfrm>
          <a:prstGeom prst="rect">
            <a:avLst/>
          </a:prstGeom>
          <a:noFill/>
          <a:ln w="6350">
            <a:noFill/>
            <a:prstDash val="sysDash"/>
          </a:ln>
        </p:spPr>
        <p:txBody>
          <a:bodyPr wrap="square" lIns="72000" tIns="72000" rIns="72000" bIns="72000" rtlCol="0" anchor="ctr" anchorCtr="0">
            <a:spAutoFit/>
          </a:bodyPr>
          <a:lstStyle/>
          <a:p>
            <a:r>
              <a:rPr kumimoji="1" lang="ja-JP" altLang="en-US" sz="800" b="1" dirty="0">
                <a:solidFill>
                  <a:srgbClr val="FF0000"/>
                </a:solidFill>
                <a:latin typeface="游ゴシック" panose="020B0400000000000000" pitchFamily="50" charset="-128"/>
                <a:ea typeface="游ゴシック" panose="020B0400000000000000" pitchFamily="50" charset="-128"/>
              </a:rPr>
              <a:t>右ページ</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図式化の詳細について、説明、補足内容を記載しています。</a:t>
            </a:r>
            <a:endParaRPr kumimoji="1" lang="en-US" altLang="ja-JP" sz="800" dirty="0">
              <a:latin typeface="游ゴシック" panose="020B0400000000000000" pitchFamily="50" charset="-128"/>
              <a:ea typeface="游ゴシック" panose="020B0400000000000000" pitchFamily="50" charset="-128"/>
            </a:endParaRPr>
          </a:p>
        </p:txBody>
      </p:sp>
      <p:sp>
        <p:nvSpPr>
          <p:cNvPr id="35" name="四角形: 角を丸くする 34">
            <a:extLst>
              <a:ext uri="{FF2B5EF4-FFF2-40B4-BE49-F238E27FC236}">
                <a16:creationId xmlns:a16="http://schemas.microsoft.com/office/drawing/2014/main" id="{19938585-3953-475B-8E2E-28BB24D46556}"/>
              </a:ext>
            </a:extLst>
          </p:cNvPr>
          <p:cNvSpPr/>
          <p:nvPr/>
        </p:nvSpPr>
        <p:spPr>
          <a:xfrm>
            <a:off x="5454365" y="5226898"/>
            <a:ext cx="2019513" cy="1003054"/>
          </a:xfrm>
          <a:prstGeom prst="roundRect">
            <a:avLst>
              <a:gd name="adj" fmla="val 5287"/>
            </a:avLst>
          </a:prstGeom>
          <a:solidFill>
            <a:schemeClr val="bg1"/>
          </a:solidFill>
          <a:ln w="3175">
            <a:solidFill>
              <a:schemeClr val="tx2">
                <a:lumMod val="10000"/>
                <a:lumOff val="90000"/>
              </a:schemeClr>
            </a:solidFill>
          </a:ln>
          <a:effectLst>
            <a:outerShdw blurRad="50800" dist="38100" dir="2700000" algn="tl" rotWithShape="0">
              <a:srgbClr val="008080"/>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5591C23E-F34C-4516-A66B-D725EA037E54}"/>
              </a:ext>
            </a:extLst>
          </p:cNvPr>
          <p:cNvSpPr txBox="1"/>
          <p:nvPr/>
        </p:nvSpPr>
        <p:spPr>
          <a:xfrm>
            <a:off x="5477024" y="5168911"/>
            <a:ext cx="1905398" cy="1114902"/>
          </a:xfrm>
          <a:prstGeom prst="rect">
            <a:avLst/>
          </a:prstGeom>
          <a:noFill/>
          <a:ln w="6350">
            <a:noFill/>
            <a:prstDash val="sysDash"/>
          </a:ln>
        </p:spPr>
        <p:txBody>
          <a:bodyPr wrap="square" lIns="72000" tIns="72000" rIns="72000" bIns="72000" rtlCol="0" anchor="ctr" anchorCtr="0">
            <a:spAutoFit/>
          </a:bodyPr>
          <a:lstStyle/>
          <a:p>
            <a:r>
              <a:rPr kumimoji="1" lang="ja-JP" altLang="en-US" sz="700" b="1" dirty="0">
                <a:solidFill>
                  <a:srgbClr val="FF0000"/>
                </a:solidFill>
                <a:latin typeface="游ゴシック" panose="020B0400000000000000" pitchFamily="50" charset="-128"/>
                <a:ea typeface="游ゴシック" panose="020B0400000000000000" pitchFamily="50" charset="-128"/>
              </a:rPr>
              <a:t>➊　</a:t>
            </a:r>
            <a:r>
              <a:rPr kumimoji="1" lang="ja-JP" altLang="en-US" sz="700" b="1" dirty="0">
                <a:latin typeface="游ゴシック" panose="020B0400000000000000" pitchFamily="50" charset="-128"/>
                <a:ea typeface="游ゴシック" panose="020B0400000000000000" pitchFamily="50" charset="-128"/>
              </a:rPr>
              <a:t>病棟の種類を記載</a:t>
            </a:r>
            <a:endParaRPr kumimoji="1" lang="en-US" altLang="ja-JP" sz="700" b="1" dirty="0">
              <a:latin typeface="游ゴシック" panose="020B0400000000000000" pitchFamily="50" charset="-128"/>
              <a:ea typeface="游ゴシック" panose="020B0400000000000000" pitchFamily="50" charset="-128"/>
            </a:endParaRPr>
          </a:p>
          <a:p>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急性期：急性期一般病棟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地ケア：地域包括ケア病棟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回リハ：回復期リハビリテーション病棟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療養：医療療養病棟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緩和ケア：緩和ケア病棟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精神：精神病棟</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a:t>
            </a:r>
            <a:endParaRPr kumimoji="1" lang="en-US" altLang="ja-JP" sz="700" dirty="0">
              <a:latin typeface="游ゴシック" panose="020B0400000000000000" pitchFamily="50" charset="-128"/>
              <a:ea typeface="游ゴシック" panose="020B0400000000000000" pitchFamily="50" charset="-128"/>
            </a:endParaRPr>
          </a:p>
        </p:txBody>
      </p:sp>
      <p:grpSp>
        <p:nvGrpSpPr>
          <p:cNvPr id="37" name="グループ化 36">
            <a:extLst>
              <a:ext uri="{FF2B5EF4-FFF2-40B4-BE49-F238E27FC236}">
                <a16:creationId xmlns:a16="http://schemas.microsoft.com/office/drawing/2014/main" id="{4A185812-CA40-4BCA-BC09-EB489C760F11}"/>
              </a:ext>
            </a:extLst>
          </p:cNvPr>
          <p:cNvGrpSpPr/>
          <p:nvPr/>
        </p:nvGrpSpPr>
        <p:grpSpPr>
          <a:xfrm>
            <a:off x="7584872" y="5546091"/>
            <a:ext cx="2036311" cy="1016388"/>
            <a:chOff x="647755" y="8056355"/>
            <a:chExt cx="2359460" cy="1064321"/>
          </a:xfrm>
          <a:effectLst>
            <a:outerShdw blurRad="50800" dist="38100" dir="2700000" algn="tl" rotWithShape="0">
              <a:srgbClr val="008080"/>
            </a:outerShdw>
          </a:effectLst>
        </p:grpSpPr>
        <p:sp>
          <p:nvSpPr>
            <p:cNvPr id="38" name="四角形: 角を丸くする 37">
              <a:extLst>
                <a:ext uri="{FF2B5EF4-FFF2-40B4-BE49-F238E27FC236}">
                  <a16:creationId xmlns:a16="http://schemas.microsoft.com/office/drawing/2014/main" id="{1660D1E5-D521-407C-9379-8AE5085E2B27}"/>
                </a:ext>
              </a:extLst>
            </p:cNvPr>
            <p:cNvSpPr/>
            <p:nvPr/>
          </p:nvSpPr>
          <p:spPr>
            <a:xfrm>
              <a:off x="647755" y="8056355"/>
              <a:ext cx="2359460" cy="1064321"/>
            </a:xfrm>
            <a:prstGeom prst="roundRect">
              <a:avLst>
                <a:gd name="adj" fmla="val 5287"/>
              </a:avLst>
            </a:prstGeom>
            <a:solidFill>
              <a:schemeClr val="bg1"/>
            </a:solidFill>
            <a:ln w="3175">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16FF861D-A418-46D1-B4A4-D9E5AB84BB0D}"/>
                </a:ext>
              </a:extLst>
            </p:cNvPr>
            <p:cNvSpPr txBox="1"/>
            <p:nvPr/>
          </p:nvSpPr>
          <p:spPr>
            <a:xfrm>
              <a:off x="763234" y="8454256"/>
              <a:ext cx="2170257" cy="268517"/>
            </a:xfrm>
            <a:prstGeom prst="rect">
              <a:avLst/>
            </a:prstGeom>
            <a:noFill/>
            <a:ln w="6350">
              <a:noFill/>
              <a:prstDash val="sysDash"/>
            </a:ln>
          </p:spPr>
          <p:txBody>
            <a:bodyPr wrap="square" lIns="72000" tIns="72000" rIns="72000" bIns="72000" rtlCol="0" anchor="ctr" anchorCtr="0">
              <a:spAutoFit/>
            </a:bodyPr>
            <a:lstStyle/>
            <a:p>
              <a:endParaRPr kumimoji="1" lang="en-US" altLang="ja-JP" sz="800" b="1" dirty="0">
                <a:latin typeface="游ゴシック" panose="020B0400000000000000" pitchFamily="50" charset="-128"/>
                <a:ea typeface="游ゴシック" panose="020B0400000000000000" pitchFamily="50" charset="-128"/>
              </a:endParaRPr>
            </a:p>
          </p:txBody>
        </p:sp>
      </p:grpSp>
      <p:sp>
        <p:nvSpPr>
          <p:cNvPr id="40" name="テキスト ボックス 39">
            <a:extLst>
              <a:ext uri="{FF2B5EF4-FFF2-40B4-BE49-F238E27FC236}">
                <a16:creationId xmlns:a16="http://schemas.microsoft.com/office/drawing/2014/main" id="{53B7EFAD-97AA-49EB-99DA-B1D2E1E253BD}"/>
              </a:ext>
            </a:extLst>
          </p:cNvPr>
          <p:cNvSpPr txBox="1"/>
          <p:nvPr/>
        </p:nvSpPr>
        <p:spPr>
          <a:xfrm>
            <a:off x="7615435" y="5551252"/>
            <a:ext cx="1925849" cy="1007181"/>
          </a:xfrm>
          <a:prstGeom prst="rect">
            <a:avLst/>
          </a:prstGeom>
          <a:noFill/>
          <a:ln w="6350">
            <a:noFill/>
            <a:prstDash val="sysDash"/>
          </a:ln>
        </p:spPr>
        <p:txBody>
          <a:bodyPr wrap="square" lIns="72000" tIns="72000" rIns="72000" bIns="72000" rtlCol="0" anchor="ctr" anchorCtr="0">
            <a:spAutoFit/>
          </a:bodyPr>
          <a:lstStyle/>
          <a:p>
            <a:r>
              <a:rPr kumimoji="1" lang="ja-JP" altLang="en-US" sz="700" b="1" dirty="0">
                <a:solidFill>
                  <a:srgbClr val="FF0000"/>
                </a:solidFill>
                <a:latin typeface="游ゴシック" panose="020B0400000000000000" pitchFamily="50" charset="-128"/>
                <a:ea typeface="游ゴシック" panose="020B0400000000000000" pitchFamily="50" charset="-128"/>
              </a:rPr>
              <a:t>❹</a:t>
            </a:r>
            <a:r>
              <a:rPr kumimoji="1" lang="ja-JP" altLang="en-US" sz="700" b="1" dirty="0">
                <a:latin typeface="游ゴシック" panose="020B0400000000000000" pitchFamily="50" charset="-128"/>
                <a:ea typeface="游ゴシック" panose="020B0400000000000000" pitchFamily="50" charset="-128"/>
              </a:rPr>
              <a:t>　アルファベットは職種等を表示</a:t>
            </a:r>
            <a:endParaRPr kumimoji="1" lang="en-US" altLang="ja-JP" sz="700" b="1" dirty="0">
              <a:latin typeface="游ゴシック" panose="020B0400000000000000" pitchFamily="50" charset="-128"/>
              <a:ea typeface="游ゴシック" panose="020B0400000000000000" pitchFamily="50" charset="-128"/>
            </a:endParaRPr>
          </a:p>
          <a:p>
            <a:r>
              <a:rPr kumimoji="1" lang="ja-JP" altLang="en-US" sz="700" b="1" dirty="0">
                <a:latin typeface="游ゴシック" panose="020B0400000000000000" pitchFamily="50" charset="-128"/>
                <a:ea typeface="游ゴシック" panose="020B0400000000000000" pitchFamily="50" charset="-128"/>
              </a:rPr>
              <a:t>　　数字は職種等のアクションの順番を表示</a:t>
            </a:r>
            <a:endParaRPr kumimoji="1" lang="en-US" altLang="ja-JP" sz="700" b="1" dirty="0">
              <a:latin typeface="游ゴシック" panose="020B0400000000000000" pitchFamily="50" charset="-128"/>
              <a:ea typeface="游ゴシック" panose="020B0400000000000000" pitchFamily="50" charset="-128"/>
            </a:endParaRPr>
          </a:p>
          <a:p>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Ｃ：ケアマネジャー</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a:latin typeface="游ゴシック" panose="020B0400000000000000" pitchFamily="50" charset="-128"/>
                <a:ea typeface="游ゴシック" panose="020B0400000000000000" pitchFamily="50" charset="-128"/>
              </a:rPr>
              <a:t>　　　Ｐ：</a:t>
            </a:r>
            <a:r>
              <a:rPr kumimoji="1" lang="ja-JP" altLang="en-US" sz="700" dirty="0">
                <a:latin typeface="游ゴシック" panose="020B0400000000000000" pitchFamily="50" charset="-128"/>
                <a:ea typeface="游ゴシック" panose="020B0400000000000000" pitchFamily="50" charset="-128"/>
              </a:rPr>
              <a:t>患者、家族</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Ｈ：病院</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ＡＨ：ほかの急性期病院</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Ｏ：ほかの関係者</a:t>
            </a:r>
            <a:endParaRPr kumimoji="1" lang="en-US" altLang="ja-JP" sz="700" dirty="0">
              <a:latin typeface="游ゴシック" panose="020B0400000000000000" pitchFamily="50" charset="-128"/>
              <a:ea typeface="游ゴシック" panose="020B0400000000000000" pitchFamily="50" charset="-128"/>
            </a:endParaRPr>
          </a:p>
        </p:txBody>
      </p:sp>
      <p:grpSp>
        <p:nvGrpSpPr>
          <p:cNvPr id="41" name="グループ化 40">
            <a:extLst>
              <a:ext uri="{FF2B5EF4-FFF2-40B4-BE49-F238E27FC236}">
                <a16:creationId xmlns:a16="http://schemas.microsoft.com/office/drawing/2014/main" id="{5D54987A-ED62-4A0D-9FAE-814ABC1BC150}"/>
              </a:ext>
            </a:extLst>
          </p:cNvPr>
          <p:cNvGrpSpPr/>
          <p:nvPr/>
        </p:nvGrpSpPr>
        <p:grpSpPr>
          <a:xfrm>
            <a:off x="7592573" y="5231165"/>
            <a:ext cx="2021221" cy="269813"/>
            <a:chOff x="3525366" y="8041371"/>
            <a:chExt cx="2520000" cy="269813"/>
          </a:xfrm>
        </p:grpSpPr>
        <p:sp>
          <p:nvSpPr>
            <p:cNvPr id="42" name="四角形: 角を丸くする 41">
              <a:extLst>
                <a:ext uri="{FF2B5EF4-FFF2-40B4-BE49-F238E27FC236}">
                  <a16:creationId xmlns:a16="http://schemas.microsoft.com/office/drawing/2014/main" id="{80A6D1B9-D4C0-4754-B0CC-BD758BB8739D}"/>
                </a:ext>
              </a:extLst>
            </p:cNvPr>
            <p:cNvSpPr/>
            <p:nvPr/>
          </p:nvSpPr>
          <p:spPr>
            <a:xfrm>
              <a:off x="3525366" y="8041371"/>
              <a:ext cx="2520000" cy="269813"/>
            </a:xfrm>
            <a:prstGeom prst="roundRect">
              <a:avLst>
                <a:gd name="adj" fmla="val 5287"/>
              </a:avLst>
            </a:prstGeom>
            <a:solidFill>
              <a:schemeClr val="bg1"/>
            </a:solidFill>
            <a:ln w="3175">
              <a:solidFill>
                <a:schemeClr val="bg2">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10FAE8BF-9F46-4F4E-8FD2-F3C7250AF09A}"/>
                </a:ext>
              </a:extLst>
            </p:cNvPr>
            <p:cNvSpPr txBox="1"/>
            <p:nvPr/>
          </p:nvSpPr>
          <p:spPr>
            <a:xfrm>
              <a:off x="3553411" y="8054470"/>
              <a:ext cx="2340000" cy="253128"/>
            </a:xfrm>
            <a:prstGeom prst="rect">
              <a:avLst/>
            </a:prstGeom>
            <a:noFill/>
            <a:ln w="6350">
              <a:noFill/>
              <a:prstDash val="sysDash"/>
            </a:ln>
          </p:spPr>
          <p:txBody>
            <a:bodyPr wrap="square" lIns="72000" tIns="72000" rIns="72000" bIns="72000" rtlCol="0" anchor="ctr" anchorCtr="0">
              <a:spAutoFit/>
            </a:bodyPr>
            <a:lstStyle/>
            <a:p>
              <a:r>
                <a:rPr kumimoji="1" lang="ja-JP" altLang="en-US" sz="700" b="1" dirty="0">
                  <a:solidFill>
                    <a:srgbClr val="FF0000"/>
                  </a:solidFill>
                  <a:latin typeface="游ゴシック" panose="020B0400000000000000" pitchFamily="50" charset="-128"/>
                  <a:ea typeface="游ゴシック" panose="020B0400000000000000" pitchFamily="50" charset="-128"/>
                </a:rPr>
                <a:t>❸</a:t>
              </a:r>
              <a:r>
                <a:rPr kumimoji="1" lang="ja-JP" altLang="en-US" sz="700" b="1" dirty="0">
                  <a:latin typeface="游ゴシック" panose="020B0400000000000000" pitchFamily="50" charset="-128"/>
                  <a:ea typeface="游ゴシック" panose="020B0400000000000000" pitchFamily="50" charset="-128"/>
                </a:rPr>
                <a:t>　病院の連絡先情報と病院の特徴を記載</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44" name="グループ化 43">
            <a:extLst>
              <a:ext uri="{FF2B5EF4-FFF2-40B4-BE49-F238E27FC236}">
                <a16:creationId xmlns:a16="http://schemas.microsoft.com/office/drawing/2014/main" id="{21C65FD2-0749-4CA7-A101-C639177CDFB2}"/>
              </a:ext>
            </a:extLst>
          </p:cNvPr>
          <p:cNvGrpSpPr/>
          <p:nvPr/>
        </p:nvGrpSpPr>
        <p:grpSpPr>
          <a:xfrm>
            <a:off x="5318061" y="82553"/>
            <a:ext cx="1440000" cy="460613"/>
            <a:chOff x="0" y="956143"/>
            <a:chExt cx="1440000" cy="460613"/>
          </a:xfrm>
        </p:grpSpPr>
        <p:sp>
          <p:nvSpPr>
            <p:cNvPr id="45" name="正方形/長方形 44">
              <a:extLst>
                <a:ext uri="{FF2B5EF4-FFF2-40B4-BE49-F238E27FC236}">
                  <a16:creationId xmlns:a16="http://schemas.microsoft.com/office/drawing/2014/main" id="{E8235634-4879-4904-95B6-ECB9DCAAF4B0}"/>
                </a:ext>
              </a:extLst>
            </p:cNvPr>
            <p:cNvSpPr/>
            <p:nvPr/>
          </p:nvSpPr>
          <p:spPr>
            <a:xfrm>
              <a:off x="0" y="1089776"/>
              <a:ext cx="1440000" cy="270130"/>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DA1EAB59-636A-408B-91D1-830C819B88E0}"/>
                </a:ext>
              </a:extLst>
            </p:cNvPr>
            <p:cNvSpPr txBox="1"/>
            <p:nvPr/>
          </p:nvSpPr>
          <p:spPr>
            <a:xfrm>
              <a:off x="102342" y="956143"/>
              <a:ext cx="1235315" cy="460613"/>
            </a:xfrm>
            <a:prstGeom prst="rect">
              <a:avLst/>
            </a:prstGeom>
            <a:noFill/>
          </p:spPr>
          <p:txBody>
            <a:bodyPr wrap="square" lIns="104000" tIns="104000" rIns="104000" bIns="104000" rtlCol="0" anchor="ctr" anchorCtr="0">
              <a:spAutoFit/>
            </a:bodyPr>
            <a:lstStyle/>
            <a:p>
              <a:pPr algn="ctr">
                <a:lnSpc>
                  <a:spcPct val="150000"/>
                </a:lnSpc>
              </a:pPr>
              <a:r>
                <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留意事項</a:t>
              </a:r>
              <a:endParaRPr kumimoji="1" lang="en-US" altLang="ja-JP"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pSp>
      <p:grpSp>
        <p:nvGrpSpPr>
          <p:cNvPr id="71" name="グループ化 70">
            <a:extLst>
              <a:ext uri="{FF2B5EF4-FFF2-40B4-BE49-F238E27FC236}">
                <a16:creationId xmlns:a16="http://schemas.microsoft.com/office/drawing/2014/main" id="{A2FE095D-8FAF-47A5-9CEB-2D2B7DDCB66C}"/>
              </a:ext>
            </a:extLst>
          </p:cNvPr>
          <p:cNvGrpSpPr/>
          <p:nvPr/>
        </p:nvGrpSpPr>
        <p:grpSpPr>
          <a:xfrm>
            <a:off x="0" y="4060452"/>
            <a:ext cx="4750984" cy="2067606"/>
            <a:chOff x="0" y="3171218"/>
            <a:chExt cx="4750984" cy="2067606"/>
          </a:xfrm>
        </p:grpSpPr>
        <p:grpSp>
          <p:nvGrpSpPr>
            <p:cNvPr id="9" name="グループ化 8">
              <a:extLst>
                <a:ext uri="{FF2B5EF4-FFF2-40B4-BE49-F238E27FC236}">
                  <a16:creationId xmlns:a16="http://schemas.microsoft.com/office/drawing/2014/main" id="{608307A4-39CC-4471-93C2-163487FC9713}"/>
                </a:ext>
              </a:extLst>
            </p:cNvPr>
            <p:cNvGrpSpPr/>
            <p:nvPr/>
          </p:nvGrpSpPr>
          <p:grpSpPr>
            <a:xfrm>
              <a:off x="0" y="3171218"/>
              <a:ext cx="1440000" cy="460421"/>
              <a:chOff x="0" y="3446774"/>
              <a:chExt cx="1440000" cy="460421"/>
            </a:xfrm>
          </p:grpSpPr>
          <p:sp>
            <p:nvSpPr>
              <p:cNvPr id="10" name="正方形/長方形 9">
                <a:extLst>
                  <a:ext uri="{FF2B5EF4-FFF2-40B4-BE49-F238E27FC236}">
                    <a16:creationId xmlns:a16="http://schemas.microsoft.com/office/drawing/2014/main" id="{7D1CD888-149F-4434-94AF-DDB4817C3446}"/>
                  </a:ext>
                </a:extLst>
              </p:cNvPr>
              <p:cNvSpPr/>
              <p:nvPr/>
            </p:nvSpPr>
            <p:spPr>
              <a:xfrm>
                <a:off x="0" y="3580085"/>
                <a:ext cx="1440000" cy="270000"/>
              </a:xfrm>
              <a:prstGeom prst="rect">
                <a:avLst/>
              </a:prstGeom>
              <a:solidFill>
                <a:schemeClr val="tx1">
                  <a:lumMod val="50000"/>
                  <a:lumOff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p"/>
                </a:pPr>
                <a:endParaRPr kumimoji="1" lang="en-US" altLang="ja-JP" sz="1400" dirty="0">
                  <a:solidFill>
                    <a:schemeClr val="bg1"/>
                  </a:solidFill>
                  <a:latin typeface="游ゴシック" panose="020B0400000000000000" pitchFamily="50" charset="-128"/>
                  <a:ea typeface="游ゴシック" panose="020B0400000000000000" pitchFamily="50" charset="-128"/>
                </a:endParaRPr>
              </a:p>
              <a:p>
                <a:endParaRPr kumimoji="1"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FC8DF98-EA60-4257-8D29-DAB8E723BD4D}"/>
                  </a:ext>
                </a:extLst>
              </p:cNvPr>
              <p:cNvSpPr txBox="1"/>
              <p:nvPr/>
            </p:nvSpPr>
            <p:spPr>
              <a:xfrm>
                <a:off x="211449" y="3446774"/>
                <a:ext cx="1017102" cy="460421"/>
              </a:xfrm>
              <a:prstGeom prst="rect">
                <a:avLst/>
              </a:prstGeom>
              <a:noFill/>
            </p:spPr>
            <p:txBody>
              <a:bodyPr wrap="square" lIns="104000" tIns="104000" rIns="104000" bIns="104000" rtlCol="0" anchor="ctr" anchorCtr="0">
                <a:spAutoFit/>
              </a:bodyPr>
              <a:lstStyle/>
              <a:p>
                <a:pPr algn="ctr">
                  <a:lnSpc>
                    <a:spcPct val="150000"/>
                  </a:lnSpc>
                </a:pPr>
                <a:r>
                  <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目　次</a:t>
                </a:r>
                <a:endParaRPr kumimoji="1" lang="en-US" altLang="ja-JP"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pSp>
        <p:sp>
          <p:nvSpPr>
            <p:cNvPr id="12" name="正方形/長方形 11">
              <a:extLst>
                <a:ext uri="{FF2B5EF4-FFF2-40B4-BE49-F238E27FC236}">
                  <a16:creationId xmlns:a16="http://schemas.microsoft.com/office/drawing/2014/main" id="{C2D2D10D-584A-48BB-B5C6-2DE7D0F66928}"/>
                </a:ext>
              </a:extLst>
            </p:cNvPr>
            <p:cNvSpPr/>
            <p:nvPr/>
          </p:nvSpPr>
          <p:spPr>
            <a:xfrm>
              <a:off x="787038" y="3998461"/>
              <a:ext cx="3510000" cy="215444"/>
            </a:xfrm>
            <a:prstGeom prst="rect">
              <a:avLst/>
            </a:prstGeom>
            <a:ln w="3175">
              <a:solidFill>
                <a:schemeClr val="bg2">
                  <a:lumMod val="50000"/>
                </a:schemeClr>
              </a:solidFill>
              <a:prstDash val="sysDot"/>
            </a:ln>
          </p:spPr>
          <p:txBody>
            <a:bodyPr wrap="square">
              <a:spAutoFit/>
            </a:bodyPr>
            <a:lstStyle/>
            <a:p>
              <a:r>
                <a:rPr kumimoji="1" lang="ja-JP" altLang="en-US" sz="800" dirty="0">
                  <a:latin typeface="游ゴシック" panose="020B0400000000000000" pitchFamily="50" charset="-128"/>
                  <a:ea typeface="游ゴシック" panose="020B0400000000000000" pitchFamily="50" charset="-128"/>
                </a:rPr>
                <a:t>入退院連携にかかる主な診療報酬・介護報酬加算</a:t>
              </a:r>
              <a:endParaRPr lang="ja-JP" altLang="en-US" sz="800"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585D3999-F375-4B28-BD19-B762C1582D3D}"/>
                </a:ext>
              </a:extLst>
            </p:cNvPr>
            <p:cNvSpPr/>
            <p:nvPr/>
          </p:nvSpPr>
          <p:spPr>
            <a:xfrm>
              <a:off x="787038" y="4248680"/>
              <a:ext cx="3510000" cy="215444"/>
            </a:xfrm>
            <a:prstGeom prst="rect">
              <a:avLst/>
            </a:prstGeom>
            <a:ln w="3175">
              <a:solidFill>
                <a:srgbClr val="008080"/>
              </a:solidFill>
              <a:prstDash val="sysDot"/>
            </a:ln>
          </p:spPr>
          <p:txBody>
            <a:bodyPr wrap="square">
              <a:spAutoFit/>
            </a:bodyPr>
            <a:lstStyle/>
            <a:p>
              <a:r>
                <a:rPr kumimoji="1" lang="ja-JP" altLang="en-US" sz="800" dirty="0">
                  <a:latin typeface="游ゴシック" panose="020B0400000000000000" pitchFamily="50" charset="-128"/>
                  <a:ea typeface="游ゴシック" panose="020B0400000000000000" pitchFamily="50" charset="-128"/>
                </a:rPr>
                <a:t>医療機関の病棟機能</a:t>
              </a:r>
              <a:endParaRPr lang="ja-JP" altLang="en-US" sz="1100"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0191E7B4-0C56-4266-8B94-65B8CFF59CE8}"/>
                </a:ext>
              </a:extLst>
            </p:cNvPr>
            <p:cNvSpPr/>
            <p:nvPr/>
          </p:nvSpPr>
          <p:spPr>
            <a:xfrm>
              <a:off x="787038" y="4509415"/>
              <a:ext cx="3510000" cy="215444"/>
            </a:xfrm>
            <a:prstGeom prst="rect">
              <a:avLst/>
            </a:prstGeom>
            <a:ln w="3175">
              <a:solidFill>
                <a:schemeClr val="bg2">
                  <a:lumMod val="50000"/>
                </a:schemeClr>
              </a:solidFill>
              <a:prstDash val="sysDot"/>
            </a:ln>
          </p:spPr>
          <p:txBody>
            <a:bodyPr wrap="square" anchor="ctr">
              <a:spAutoFit/>
            </a:bodyPr>
            <a:lstStyle/>
            <a:p>
              <a:r>
                <a:rPr lang="ja-JP" altLang="en-US" sz="800" dirty="0">
                  <a:latin typeface="游ゴシック" panose="020B0400000000000000" pitchFamily="50" charset="-128"/>
                  <a:ea typeface="游ゴシック" panose="020B0400000000000000" pitchFamily="50" charset="-128"/>
                </a:rPr>
                <a:t>入所施設の機能</a:t>
              </a:r>
              <a:endParaRPr lang="ja-JP" altLang="en-US" sz="1100"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4415AE24-5A11-4236-83B9-FC5C2929785C}"/>
                </a:ext>
              </a:extLst>
            </p:cNvPr>
            <p:cNvSpPr/>
            <p:nvPr/>
          </p:nvSpPr>
          <p:spPr>
            <a:xfrm>
              <a:off x="787038" y="4760117"/>
              <a:ext cx="3510000" cy="215444"/>
            </a:xfrm>
            <a:prstGeom prst="rect">
              <a:avLst/>
            </a:prstGeom>
            <a:ln w="3175">
              <a:solidFill>
                <a:srgbClr val="008080"/>
              </a:solidFill>
              <a:prstDash val="sysDot"/>
            </a:ln>
          </p:spPr>
          <p:txBody>
            <a:bodyPr wrap="square" anchor="ctr">
              <a:spAutoFit/>
            </a:bodyPr>
            <a:lstStyle/>
            <a:p>
              <a:r>
                <a:rPr lang="ja-JP" altLang="en-US" sz="800" dirty="0">
                  <a:latin typeface="游ゴシック" panose="020B0400000000000000" pitchFamily="50" charset="-128"/>
                  <a:ea typeface="游ゴシック" panose="020B0400000000000000" pitchFamily="50" charset="-128"/>
                </a:rPr>
                <a:t>入退院連携ガイドライン概要版　</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一部公開</a:t>
              </a:r>
            </a:p>
          </p:txBody>
        </p:sp>
        <p:sp>
          <p:nvSpPr>
            <p:cNvPr id="16" name="正方形/長方形 15">
              <a:extLst>
                <a:ext uri="{FF2B5EF4-FFF2-40B4-BE49-F238E27FC236}">
                  <a16:creationId xmlns:a16="http://schemas.microsoft.com/office/drawing/2014/main" id="{61AABB62-797F-473D-AF19-C7C69BF6FD14}"/>
                </a:ext>
              </a:extLst>
            </p:cNvPr>
            <p:cNvSpPr/>
            <p:nvPr/>
          </p:nvSpPr>
          <p:spPr>
            <a:xfrm>
              <a:off x="787038" y="5008270"/>
              <a:ext cx="3510000" cy="215444"/>
            </a:xfrm>
            <a:prstGeom prst="rect">
              <a:avLst/>
            </a:prstGeom>
            <a:ln w="3175">
              <a:solidFill>
                <a:schemeClr val="bg2">
                  <a:lumMod val="50000"/>
                </a:schemeClr>
              </a:solidFill>
              <a:prstDash val="sysDot"/>
            </a:ln>
          </p:spPr>
          <p:txBody>
            <a:bodyPr wrap="square" anchor="ctr">
              <a:spAutoFit/>
            </a:bodyPr>
            <a:lstStyle/>
            <a:p>
              <a:r>
                <a:rPr kumimoji="1" lang="ja-JP" altLang="en-US" sz="800" dirty="0">
                  <a:latin typeface="游ゴシック" panose="020B0400000000000000" pitchFamily="50" charset="-128"/>
                  <a:ea typeface="游ゴシック" panose="020B0400000000000000" pitchFamily="50" charset="-128"/>
                </a:rPr>
                <a:t>各病院の連携方法　　　</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関係者のみに公開</a:t>
              </a:r>
              <a:endParaRPr lang="ja-JP" altLang="en-US" sz="1100"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3F057AE3-9DCF-42A6-880D-85E3BBEE3D6E}"/>
                </a:ext>
              </a:extLst>
            </p:cNvPr>
            <p:cNvSpPr/>
            <p:nvPr/>
          </p:nvSpPr>
          <p:spPr>
            <a:xfrm>
              <a:off x="787038" y="3730117"/>
              <a:ext cx="3510000" cy="215444"/>
            </a:xfrm>
            <a:prstGeom prst="rect">
              <a:avLst/>
            </a:prstGeom>
            <a:noFill/>
            <a:ln w="3175">
              <a:solidFill>
                <a:srgbClr val="008080"/>
              </a:solidFill>
              <a:prstDash val="sysDot"/>
            </a:ln>
          </p:spPr>
          <p:txBody>
            <a:bodyPr wrap="square">
              <a:spAutoFit/>
            </a:bodyPr>
            <a:lstStyle/>
            <a:p>
              <a:r>
                <a:rPr kumimoji="1" lang="ja-JP" altLang="en-US" sz="800" dirty="0">
                  <a:latin typeface="游ゴシック" panose="020B0400000000000000" pitchFamily="50" charset="-128"/>
                  <a:ea typeface="游ゴシック" panose="020B0400000000000000" pitchFamily="50" charset="-128"/>
                </a:rPr>
                <a:t>ガイドラインの留意事項・読み方</a:t>
              </a:r>
              <a:endParaRPr lang="ja-JP" altLang="en-US" sz="800" dirty="0">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E4316426-6CDC-4B4F-8776-A9DEDC438873}"/>
                </a:ext>
              </a:extLst>
            </p:cNvPr>
            <p:cNvSpPr/>
            <p:nvPr/>
          </p:nvSpPr>
          <p:spPr>
            <a:xfrm>
              <a:off x="4354984" y="3730117"/>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1</a:t>
              </a:r>
              <a:endParaRPr lang="ja-JP" altLang="en-US" sz="800" b="1" dirty="0">
                <a:latin typeface="游ゴシック" panose="020B0400000000000000" pitchFamily="50" charset="-128"/>
                <a:ea typeface="游ゴシック" panose="020B0400000000000000" pitchFamily="50" charset="-128"/>
              </a:endParaRPr>
            </a:p>
          </p:txBody>
        </p:sp>
        <p:grpSp>
          <p:nvGrpSpPr>
            <p:cNvPr id="48" name="グループ化 47">
              <a:extLst>
                <a:ext uri="{FF2B5EF4-FFF2-40B4-BE49-F238E27FC236}">
                  <a16:creationId xmlns:a16="http://schemas.microsoft.com/office/drawing/2014/main" id="{BF544AE5-3772-4A5C-A42E-AED5FFADC581}"/>
                </a:ext>
              </a:extLst>
            </p:cNvPr>
            <p:cNvGrpSpPr/>
            <p:nvPr/>
          </p:nvGrpSpPr>
          <p:grpSpPr>
            <a:xfrm>
              <a:off x="458113" y="3619945"/>
              <a:ext cx="360000" cy="384721"/>
              <a:chOff x="458113" y="3594778"/>
              <a:chExt cx="360000" cy="384721"/>
            </a:xfrm>
          </p:grpSpPr>
          <p:sp>
            <p:nvSpPr>
              <p:cNvPr id="49" name="正方形/長方形 48">
                <a:extLst>
                  <a:ext uri="{FF2B5EF4-FFF2-40B4-BE49-F238E27FC236}">
                    <a16:creationId xmlns:a16="http://schemas.microsoft.com/office/drawing/2014/main" id="{10616B4D-C5B5-4D85-8016-6FF6E7990DB4}"/>
                  </a:ext>
                </a:extLst>
              </p:cNvPr>
              <p:cNvSpPr/>
              <p:nvPr/>
            </p:nvSpPr>
            <p:spPr>
              <a:xfrm>
                <a:off x="525351" y="3707281"/>
                <a:ext cx="216000" cy="215444"/>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CD1F5DEC-298D-4644-A4BB-AF40ABCE14C8}"/>
                  </a:ext>
                </a:extLst>
              </p:cNvPr>
              <p:cNvSpPr/>
              <p:nvPr/>
            </p:nvSpPr>
            <p:spPr>
              <a:xfrm>
                <a:off x="458113" y="3594778"/>
                <a:ext cx="360000" cy="384721"/>
              </a:xfrm>
              <a:prstGeom prst="rect">
                <a:avLst/>
              </a:prstGeom>
              <a:noFill/>
            </p:spPr>
            <p:txBody>
              <a:bodyPr wrap="square">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１</a:t>
                </a:r>
                <a:r>
                  <a:rPr lang="ja-JP" altLang="en-US" dirty="0">
                    <a:solidFill>
                      <a:schemeClr val="bg1"/>
                    </a:solidFill>
                    <a:latin typeface="游ゴシック" panose="020B0400000000000000" pitchFamily="50" charset="-128"/>
                    <a:ea typeface="游ゴシック" panose="020B0400000000000000" pitchFamily="50" charset="-128"/>
                  </a:rPr>
                  <a:t>　</a:t>
                </a:r>
              </a:p>
            </p:txBody>
          </p:sp>
        </p:grpSp>
        <p:grpSp>
          <p:nvGrpSpPr>
            <p:cNvPr id="51" name="グループ化 50">
              <a:extLst>
                <a:ext uri="{FF2B5EF4-FFF2-40B4-BE49-F238E27FC236}">
                  <a16:creationId xmlns:a16="http://schemas.microsoft.com/office/drawing/2014/main" id="{A6C9398F-73B0-4CCA-AEA2-A948B6AAD797}"/>
                </a:ext>
              </a:extLst>
            </p:cNvPr>
            <p:cNvGrpSpPr/>
            <p:nvPr/>
          </p:nvGrpSpPr>
          <p:grpSpPr>
            <a:xfrm>
              <a:off x="451401" y="3876199"/>
              <a:ext cx="360000" cy="384721"/>
              <a:chOff x="461251" y="4037362"/>
              <a:chExt cx="360000" cy="384721"/>
            </a:xfrm>
          </p:grpSpPr>
          <p:sp>
            <p:nvSpPr>
              <p:cNvPr id="52" name="正方形/長方形 51">
                <a:extLst>
                  <a:ext uri="{FF2B5EF4-FFF2-40B4-BE49-F238E27FC236}">
                    <a16:creationId xmlns:a16="http://schemas.microsoft.com/office/drawing/2014/main" id="{834DA3D9-A1A1-4371-8A2F-62E2012398D9}"/>
                  </a:ext>
                </a:extLst>
              </p:cNvPr>
              <p:cNvSpPr/>
              <p:nvPr/>
            </p:nvSpPr>
            <p:spPr>
              <a:xfrm>
                <a:off x="533251" y="4158594"/>
                <a:ext cx="216000" cy="216000"/>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3" name="正方形/長方形 52">
                <a:extLst>
                  <a:ext uri="{FF2B5EF4-FFF2-40B4-BE49-F238E27FC236}">
                    <a16:creationId xmlns:a16="http://schemas.microsoft.com/office/drawing/2014/main" id="{B988AE13-6A37-4BEA-A589-DDB4B5EC4DE8}"/>
                  </a:ext>
                </a:extLst>
              </p:cNvPr>
              <p:cNvSpPr/>
              <p:nvPr/>
            </p:nvSpPr>
            <p:spPr>
              <a:xfrm>
                <a:off x="461251" y="4037362"/>
                <a:ext cx="360000" cy="384721"/>
              </a:xfrm>
              <a:prstGeom prst="rect">
                <a:avLst/>
              </a:prstGeom>
              <a:noFill/>
            </p:spPr>
            <p:txBody>
              <a:bodyPr wrap="square">
                <a:spAutoFit/>
              </a:bodyPr>
              <a:lstStyle/>
              <a:p>
                <a:pPr algn="ctr"/>
                <a:r>
                  <a:rPr lang="ja-JP" altLang="en-US" sz="10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２</a:t>
                </a:r>
                <a:r>
                  <a:rPr lang="ja-JP" altLang="en-US" dirty="0">
                    <a:solidFill>
                      <a:schemeClr val="bg1"/>
                    </a:solidFill>
                    <a:latin typeface="游ゴシック" panose="020B0400000000000000" pitchFamily="50" charset="-128"/>
                    <a:ea typeface="游ゴシック" panose="020B0400000000000000" pitchFamily="50" charset="-128"/>
                  </a:rPr>
                  <a:t>　</a:t>
                </a:r>
              </a:p>
            </p:txBody>
          </p:sp>
        </p:grpSp>
        <p:grpSp>
          <p:nvGrpSpPr>
            <p:cNvPr id="54" name="グループ化 53">
              <a:extLst>
                <a:ext uri="{FF2B5EF4-FFF2-40B4-BE49-F238E27FC236}">
                  <a16:creationId xmlns:a16="http://schemas.microsoft.com/office/drawing/2014/main" id="{0D0F00F9-1FC5-427A-8F51-C474B257AC3A}"/>
                </a:ext>
              </a:extLst>
            </p:cNvPr>
            <p:cNvGrpSpPr/>
            <p:nvPr/>
          </p:nvGrpSpPr>
          <p:grpSpPr>
            <a:xfrm>
              <a:off x="458113" y="4136177"/>
              <a:ext cx="360000" cy="384721"/>
              <a:chOff x="458113" y="3594778"/>
              <a:chExt cx="360000" cy="384721"/>
            </a:xfrm>
          </p:grpSpPr>
          <p:sp>
            <p:nvSpPr>
              <p:cNvPr id="55" name="正方形/長方形 54">
                <a:extLst>
                  <a:ext uri="{FF2B5EF4-FFF2-40B4-BE49-F238E27FC236}">
                    <a16:creationId xmlns:a16="http://schemas.microsoft.com/office/drawing/2014/main" id="{10B8455D-83BE-4040-8E73-54D4A96F1066}"/>
                  </a:ext>
                </a:extLst>
              </p:cNvPr>
              <p:cNvSpPr/>
              <p:nvPr/>
            </p:nvSpPr>
            <p:spPr>
              <a:xfrm>
                <a:off x="525351" y="3707281"/>
                <a:ext cx="216000" cy="215444"/>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0F31A955-0A83-4DEE-A1F0-C5E64E9B7D6E}"/>
                  </a:ext>
                </a:extLst>
              </p:cNvPr>
              <p:cNvSpPr/>
              <p:nvPr/>
            </p:nvSpPr>
            <p:spPr>
              <a:xfrm>
                <a:off x="458113" y="3594778"/>
                <a:ext cx="360000" cy="384721"/>
              </a:xfrm>
              <a:prstGeom prst="rect">
                <a:avLst/>
              </a:prstGeom>
              <a:noFill/>
            </p:spPr>
            <p:txBody>
              <a:bodyPr wrap="square">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３</a:t>
                </a:r>
                <a:r>
                  <a:rPr lang="ja-JP" altLang="en-US" dirty="0">
                    <a:solidFill>
                      <a:schemeClr val="bg1"/>
                    </a:solidFill>
                    <a:latin typeface="游ゴシック" panose="020B0400000000000000" pitchFamily="50" charset="-128"/>
                    <a:ea typeface="游ゴシック" panose="020B0400000000000000" pitchFamily="50" charset="-128"/>
                  </a:rPr>
                  <a:t>　</a:t>
                </a:r>
              </a:p>
            </p:txBody>
          </p:sp>
        </p:grpSp>
        <p:grpSp>
          <p:nvGrpSpPr>
            <p:cNvPr id="57" name="グループ化 56">
              <a:extLst>
                <a:ext uri="{FF2B5EF4-FFF2-40B4-BE49-F238E27FC236}">
                  <a16:creationId xmlns:a16="http://schemas.microsoft.com/office/drawing/2014/main" id="{E484328D-8F76-4195-87AC-F99CCD332BD3}"/>
                </a:ext>
              </a:extLst>
            </p:cNvPr>
            <p:cNvGrpSpPr/>
            <p:nvPr/>
          </p:nvGrpSpPr>
          <p:grpSpPr>
            <a:xfrm>
              <a:off x="445964" y="4488615"/>
              <a:ext cx="360000" cy="246221"/>
              <a:chOff x="83927" y="4729996"/>
              <a:chExt cx="360000" cy="246221"/>
            </a:xfrm>
          </p:grpSpPr>
          <p:sp>
            <p:nvSpPr>
              <p:cNvPr id="58" name="正方形/長方形 57">
                <a:extLst>
                  <a:ext uri="{FF2B5EF4-FFF2-40B4-BE49-F238E27FC236}">
                    <a16:creationId xmlns:a16="http://schemas.microsoft.com/office/drawing/2014/main" id="{69B55E3F-D440-4308-BC2F-6C2B689E8CDA}"/>
                  </a:ext>
                </a:extLst>
              </p:cNvPr>
              <p:cNvSpPr/>
              <p:nvPr/>
            </p:nvSpPr>
            <p:spPr>
              <a:xfrm>
                <a:off x="155927" y="4745107"/>
                <a:ext cx="216000" cy="216000"/>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9" name="正方形/長方形 58">
                <a:extLst>
                  <a:ext uri="{FF2B5EF4-FFF2-40B4-BE49-F238E27FC236}">
                    <a16:creationId xmlns:a16="http://schemas.microsoft.com/office/drawing/2014/main" id="{C9D726C8-22E0-4538-A70B-B4DC9951F8EE}"/>
                  </a:ext>
                </a:extLst>
              </p:cNvPr>
              <p:cNvSpPr/>
              <p:nvPr/>
            </p:nvSpPr>
            <p:spPr>
              <a:xfrm>
                <a:off x="83927" y="4729996"/>
                <a:ext cx="360000" cy="246221"/>
              </a:xfrm>
              <a:prstGeom prst="rect">
                <a:avLst/>
              </a:prstGeom>
              <a:noFill/>
            </p:spPr>
            <p:txBody>
              <a:bodyPr wrap="square">
                <a:spAutoFit/>
              </a:bodyPr>
              <a:lstStyle/>
              <a:p>
                <a:pPr algn="ctr"/>
                <a:r>
                  <a:rPr lang="ja-JP" altLang="en-US" sz="10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４</a:t>
                </a:r>
              </a:p>
            </p:txBody>
          </p:sp>
        </p:grpSp>
        <p:grpSp>
          <p:nvGrpSpPr>
            <p:cNvPr id="60" name="グループ化 59">
              <a:extLst>
                <a:ext uri="{FF2B5EF4-FFF2-40B4-BE49-F238E27FC236}">
                  <a16:creationId xmlns:a16="http://schemas.microsoft.com/office/drawing/2014/main" id="{818C2716-CAFB-4443-8AA9-575BBC7CF959}"/>
                </a:ext>
              </a:extLst>
            </p:cNvPr>
            <p:cNvGrpSpPr/>
            <p:nvPr/>
          </p:nvGrpSpPr>
          <p:grpSpPr>
            <a:xfrm>
              <a:off x="453351" y="4645191"/>
              <a:ext cx="360000" cy="384721"/>
              <a:chOff x="458113" y="3594778"/>
              <a:chExt cx="360000" cy="384721"/>
            </a:xfrm>
          </p:grpSpPr>
          <p:sp>
            <p:nvSpPr>
              <p:cNvPr id="61" name="正方形/長方形 60">
                <a:extLst>
                  <a:ext uri="{FF2B5EF4-FFF2-40B4-BE49-F238E27FC236}">
                    <a16:creationId xmlns:a16="http://schemas.microsoft.com/office/drawing/2014/main" id="{2F4E3281-2102-4DFB-9B46-E84F30AB243C}"/>
                  </a:ext>
                </a:extLst>
              </p:cNvPr>
              <p:cNvSpPr/>
              <p:nvPr/>
            </p:nvSpPr>
            <p:spPr>
              <a:xfrm>
                <a:off x="525351" y="3707281"/>
                <a:ext cx="216000" cy="215444"/>
              </a:xfrm>
              <a:prstGeom prst="rect">
                <a:avLst/>
              </a:prstGeom>
              <a:solidFill>
                <a:srgbClr val="0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2" name="正方形/長方形 61">
                <a:extLst>
                  <a:ext uri="{FF2B5EF4-FFF2-40B4-BE49-F238E27FC236}">
                    <a16:creationId xmlns:a16="http://schemas.microsoft.com/office/drawing/2014/main" id="{4FAE7550-548F-4A32-9C98-AE527C96D624}"/>
                  </a:ext>
                </a:extLst>
              </p:cNvPr>
              <p:cNvSpPr/>
              <p:nvPr/>
            </p:nvSpPr>
            <p:spPr>
              <a:xfrm>
                <a:off x="458113" y="3594778"/>
                <a:ext cx="360000" cy="384721"/>
              </a:xfrm>
              <a:prstGeom prst="rect">
                <a:avLst/>
              </a:prstGeom>
              <a:noFill/>
            </p:spPr>
            <p:txBody>
              <a:bodyPr wrap="square">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５</a:t>
                </a:r>
                <a:r>
                  <a:rPr lang="ja-JP" altLang="en-US" dirty="0">
                    <a:solidFill>
                      <a:schemeClr val="bg1"/>
                    </a:solidFill>
                    <a:latin typeface="游ゴシック" panose="020B0400000000000000" pitchFamily="50" charset="-128"/>
                    <a:ea typeface="游ゴシック" panose="020B0400000000000000" pitchFamily="50" charset="-128"/>
                  </a:rPr>
                  <a:t>　</a:t>
                </a:r>
              </a:p>
            </p:txBody>
          </p:sp>
        </p:grpSp>
        <p:grpSp>
          <p:nvGrpSpPr>
            <p:cNvPr id="63" name="グループ化 62">
              <a:extLst>
                <a:ext uri="{FF2B5EF4-FFF2-40B4-BE49-F238E27FC236}">
                  <a16:creationId xmlns:a16="http://schemas.microsoft.com/office/drawing/2014/main" id="{A70331BC-65EE-4E0D-B15F-7D77ABD2E6BC}"/>
                </a:ext>
              </a:extLst>
            </p:cNvPr>
            <p:cNvGrpSpPr/>
            <p:nvPr/>
          </p:nvGrpSpPr>
          <p:grpSpPr>
            <a:xfrm>
              <a:off x="453351" y="4992603"/>
              <a:ext cx="360000" cy="246221"/>
              <a:chOff x="83927" y="4729996"/>
              <a:chExt cx="360000" cy="246221"/>
            </a:xfrm>
          </p:grpSpPr>
          <p:sp>
            <p:nvSpPr>
              <p:cNvPr id="64" name="正方形/長方形 63">
                <a:extLst>
                  <a:ext uri="{FF2B5EF4-FFF2-40B4-BE49-F238E27FC236}">
                    <a16:creationId xmlns:a16="http://schemas.microsoft.com/office/drawing/2014/main" id="{ED73EC6C-CD7B-40CC-BD4A-013580758754}"/>
                  </a:ext>
                </a:extLst>
              </p:cNvPr>
              <p:cNvSpPr/>
              <p:nvPr/>
            </p:nvSpPr>
            <p:spPr>
              <a:xfrm>
                <a:off x="155927" y="4745107"/>
                <a:ext cx="216000" cy="216000"/>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id="{C61FDB7E-4559-4A21-8991-47DB4E5833A5}"/>
                  </a:ext>
                </a:extLst>
              </p:cNvPr>
              <p:cNvSpPr/>
              <p:nvPr/>
            </p:nvSpPr>
            <p:spPr>
              <a:xfrm>
                <a:off x="83927" y="4729996"/>
                <a:ext cx="360000" cy="246221"/>
              </a:xfrm>
              <a:prstGeom prst="rect">
                <a:avLst/>
              </a:prstGeom>
              <a:noFill/>
            </p:spPr>
            <p:txBody>
              <a:bodyPr wrap="square">
                <a:spAutoFit/>
              </a:bodyPr>
              <a:lstStyle/>
              <a:p>
                <a:pPr algn="ctr"/>
                <a:r>
                  <a:rPr lang="ja-JP" altLang="en-US" sz="10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６</a:t>
                </a:r>
              </a:p>
            </p:txBody>
          </p:sp>
        </p:grpSp>
        <p:sp>
          <p:nvSpPr>
            <p:cNvPr id="66" name="正方形/長方形 65">
              <a:extLst>
                <a:ext uri="{FF2B5EF4-FFF2-40B4-BE49-F238E27FC236}">
                  <a16:creationId xmlns:a16="http://schemas.microsoft.com/office/drawing/2014/main" id="{745875E8-FD7F-4638-A595-FE888CA60EE8}"/>
                </a:ext>
              </a:extLst>
            </p:cNvPr>
            <p:cNvSpPr/>
            <p:nvPr/>
          </p:nvSpPr>
          <p:spPr>
            <a:xfrm>
              <a:off x="4354984" y="3997987"/>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2</a:t>
              </a:r>
              <a:endParaRPr lang="ja-JP" altLang="en-US" sz="800" b="1" dirty="0">
                <a:latin typeface="游ゴシック" panose="020B0400000000000000" pitchFamily="50" charset="-128"/>
                <a:ea typeface="游ゴシック" panose="020B0400000000000000" pitchFamily="50" charset="-128"/>
              </a:endParaRPr>
            </a:p>
          </p:txBody>
        </p:sp>
        <p:sp>
          <p:nvSpPr>
            <p:cNvPr id="67" name="正方形/長方形 66">
              <a:extLst>
                <a:ext uri="{FF2B5EF4-FFF2-40B4-BE49-F238E27FC236}">
                  <a16:creationId xmlns:a16="http://schemas.microsoft.com/office/drawing/2014/main" id="{46E1940C-4C09-46BD-A009-63834EAEA854}"/>
                </a:ext>
              </a:extLst>
            </p:cNvPr>
            <p:cNvSpPr/>
            <p:nvPr/>
          </p:nvSpPr>
          <p:spPr>
            <a:xfrm>
              <a:off x="4351947" y="4248680"/>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4</a:t>
              </a:r>
              <a:endParaRPr lang="ja-JP" altLang="en-US" sz="800" b="1" dirty="0">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B300A8D5-DBE8-42E7-A883-072E9F43F4C0}"/>
                </a:ext>
              </a:extLst>
            </p:cNvPr>
            <p:cNvSpPr/>
            <p:nvPr/>
          </p:nvSpPr>
          <p:spPr>
            <a:xfrm>
              <a:off x="4351947" y="4510200"/>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4</a:t>
              </a:r>
              <a:endParaRPr lang="ja-JP" altLang="en-US" sz="800" b="1" dirty="0">
                <a:latin typeface="游ゴシック" panose="020B0400000000000000" pitchFamily="50" charset="-128"/>
                <a:ea typeface="游ゴシック" panose="020B0400000000000000" pitchFamily="50" charset="-128"/>
              </a:endParaRPr>
            </a:p>
          </p:txBody>
        </p:sp>
        <p:sp>
          <p:nvSpPr>
            <p:cNvPr id="69" name="正方形/長方形 68">
              <a:extLst>
                <a:ext uri="{FF2B5EF4-FFF2-40B4-BE49-F238E27FC236}">
                  <a16:creationId xmlns:a16="http://schemas.microsoft.com/office/drawing/2014/main" id="{73022688-525A-4377-900B-8D89C1B07CDF}"/>
                </a:ext>
              </a:extLst>
            </p:cNvPr>
            <p:cNvSpPr/>
            <p:nvPr/>
          </p:nvSpPr>
          <p:spPr>
            <a:xfrm>
              <a:off x="4351947" y="4760869"/>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5</a:t>
              </a:r>
              <a:endParaRPr lang="ja-JP" altLang="en-US" sz="800" b="1" dirty="0">
                <a:latin typeface="游ゴシック" panose="020B0400000000000000" pitchFamily="50" charset="-128"/>
                <a:ea typeface="游ゴシック" panose="020B0400000000000000" pitchFamily="50" charset="-128"/>
              </a:endParaRPr>
            </a:p>
          </p:txBody>
        </p:sp>
        <p:sp>
          <p:nvSpPr>
            <p:cNvPr id="70" name="正方形/長方形 69">
              <a:extLst>
                <a:ext uri="{FF2B5EF4-FFF2-40B4-BE49-F238E27FC236}">
                  <a16:creationId xmlns:a16="http://schemas.microsoft.com/office/drawing/2014/main" id="{FE15D7EA-4D03-4228-A763-0ED2FCA66641}"/>
                </a:ext>
              </a:extLst>
            </p:cNvPr>
            <p:cNvSpPr/>
            <p:nvPr/>
          </p:nvSpPr>
          <p:spPr>
            <a:xfrm>
              <a:off x="4351947" y="5009689"/>
              <a:ext cx="396000" cy="215444"/>
            </a:xfrm>
            <a:prstGeom prst="rect">
              <a:avLst/>
            </a:prstGeom>
            <a:noFill/>
            <a:ln w="3175">
              <a:solidFill>
                <a:srgbClr val="008080"/>
              </a:solidFill>
              <a:prstDash val="sysDot"/>
            </a:ln>
          </p:spPr>
          <p:txBody>
            <a:bodyPr wrap="square">
              <a:spAutoFit/>
            </a:bodyPr>
            <a:lstStyle/>
            <a:p>
              <a:pPr algn="ctr"/>
              <a:r>
                <a:rPr kumimoji="1" lang="en-US" altLang="ja-JP" sz="800" b="1">
                  <a:latin typeface="游ゴシック" panose="020B0400000000000000" pitchFamily="50" charset="-128"/>
                  <a:ea typeface="游ゴシック" panose="020B0400000000000000" pitchFamily="50" charset="-128"/>
                </a:rPr>
                <a:t>P.</a:t>
              </a:r>
              <a:r>
                <a:rPr kumimoji="1" lang="en-US" altLang="ja-JP" sz="800" b="1" dirty="0">
                  <a:latin typeface="游ゴシック" panose="020B0400000000000000" pitchFamily="50" charset="-128"/>
                  <a:ea typeface="游ゴシック" panose="020B0400000000000000" pitchFamily="50" charset="-128"/>
                </a:rPr>
                <a:t>7</a:t>
              </a:r>
              <a:endParaRPr lang="ja-JP" altLang="en-US" sz="800" b="1" dirty="0">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412930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85332F9-9D53-4923-A92E-F177D2EB6E00}"/>
              </a:ext>
            </a:extLst>
          </p:cNvPr>
          <p:cNvSpPr>
            <a:spLocks noGrp="1"/>
          </p:cNvSpPr>
          <p:nvPr>
            <p:ph type="sldNum" sz="quarter" idx="12"/>
          </p:nvPr>
        </p:nvSpPr>
        <p:spPr/>
        <p:txBody>
          <a:bodyPr/>
          <a:lstStyle/>
          <a:p>
            <a:fld id="{4FE12B48-29AB-462E-9BFB-ECF3D6D660A7}" type="slidenum">
              <a:rPr kumimoji="1" lang="ja-JP" altLang="en-US" smtClean="0"/>
              <a:t>2</a:t>
            </a:fld>
            <a:endParaRPr kumimoji="1" lang="ja-JP" altLang="en-US"/>
          </a:p>
        </p:txBody>
      </p:sp>
      <p:grpSp>
        <p:nvGrpSpPr>
          <p:cNvPr id="131" name="グループ化 130">
            <a:extLst>
              <a:ext uri="{FF2B5EF4-FFF2-40B4-BE49-F238E27FC236}">
                <a16:creationId xmlns:a16="http://schemas.microsoft.com/office/drawing/2014/main" id="{3DE19CF0-93FB-4C48-8D8C-AB7A6DF62D0B}"/>
              </a:ext>
            </a:extLst>
          </p:cNvPr>
          <p:cNvGrpSpPr/>
          <p:nvPr/>
        </p:nvGrpSpPr>
        <p:grpSpPr>
          <a:xfrm>
            <a:off x="3653" y="0"/>
            <a:ext cx="4574579" cy="6785246"/>
            <a:chOff x="2579076" y="0"/>
            <a:chExt cx="4574579" cy="6785246"/>
          </a:xfrm>
        </p:grpSpPr>
        <p:sp>
          <p:nvSpPr>
            <p:cNvPr id="132" name="テキスト ボックス 131">
              <a:extLst>
                <a:ext uri="{FF2B5EF4-FFF2-40B4-BE49-F238E27FC236}">
                  <a16:creationId xmlns:a16="http://schemas.microsoft.com/office/drawing/2014/main" id="{138A8AE9-A2E9-43DC-B30E-3C8D923E94CB}"/>
                </a:ext>
              </a:extLst>
            </p:cNvPr>
            <p:cNvSpPr txBox="1"/>
            <p:nvPr/>
          </p:nvSpPr>
          <p:spPr>
            <a:xfrm>
              <a:off x="2579076" y="0"/>
              <a:ext cx="3369144" cy="262829"/>
            </a:xfrm>
            <a:prstGeom prst="rect">
              <a:avLst/>
            </a:prstGeom>
            <a:noFill/>
          </p:spPr>
          <p:txBody>
            <a:bodyPr wrap="square" rtlCol="0">
              <a:spAutoFit/>
            </a:bodyPr>
            <a:lstStyle/>
            <a:p>
              <a:pPr marL="0" marR="0" lvl="0" indent="0" defTabSz="31652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入退院連携にかかる主な診療報酬・介護報酬加算</a:t>
              </a:r>
            </a:p>
          </p:txBody>
        </p:sp>
        <p:sp>
          <p:nvSpPr>
            <p:cNvPr id="133" name="角丸四角形 5">
              <a:extLst>
                <a:ext uri="{FF2B5EF4-FFF2-40B4-BE49-F238E27FC236}">
                  <a16:creationId xmlns:a16="http://schemas.microsoft.com/office/drawing/2014/main" id="{FFADBB6B-0CE8-44E1-A784-29F48A150E56}"/>
                </a:ext>
              </a:extLst>
            </p:cNvPr>
            <p:cNvSpPr/>
            <p:nvPr/>
          </p:nvSpPr>
          <p:spPr>
            <a:xfrm>
              <a:off x="2768395" y="949437"/>
              <a:ext cx="4385260" cy="149538"/>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入院・転院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34" name="正方形/長方形 133">
              <a:extLst>
                <a:ext uri="{FF2B5EF4-FFF2-40B4-BE49-F238E27FC236}">
                  <a16:creationId xmlns:a16="http://schemas.microsoft.com/office/drawing/2014/main" id="{D5167F9A-1407-43FB-817F-0778472AE955}"/>
                </a:ext>
              </a:extLst>
            </p:cNvPr>
            <p:cNvSpPr/>
            <p:nvPr/>
          </p:nvSpPr>
          <p:spPr>
            <a:xfrm>
              <a:off x="3392891" y="277353"/>
              <a:ext cx="3738462" cy="400490"/>
            </a:xfrm>
            <a:prstGeom prst="rect">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0" tIns="49846"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831"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病　院</a:t>
              </a:r>
              <a:endParaRPr kumimoji="0" lang="ja-JP" altLang="en-US" sz="969"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35" name="角丸四角形 33">
              <a:extLst>
                <a:ext uri="{FF2B5EF4-FFF2-40B4-BE49-F238E27FC236}">
                  <a16:creationId xmlns:a16="http://schemas.microsoft.com/office/drawing/2014/main" id="{72A3FF92-72AC-48E7-9A3C-7DC96BE5AB1B}"/>
                </a:ext>
              </a:extLst>
            </p:cNvPr>
            <p:cNvSpPr/>
            <p:nvPr/>
          </p:nvSpPr>
          <p:spPr>
            <a:xfrm>
              <a:off x="2768375" y="6359775"/>
              <a:ext cx="4385260" cy="149538"/>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退院・転院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36" name="正方形/長方形 135">
              <a:extLst>
                <a:ext uri="{FF2B5EF4-FFF2-40B4-BE49-F238E27FC236}">
                  <a16:creationId xmlns:a16="http://schemas.microsoft.com/office/drawing/2014/main" id="{5F697D89-50EA-4811-9E4A-9406A2AB665D}"/>
                </a:ext>
              </a:extLst>
            </p:cNvPr>
            <p:cNvSpPr/>
            <p:nvPr/>
          </p:nvSpPr>
          <p:spPr>
            <a:xfrm>
              <a:off x="3392718" y="1144581"/>
              <a:ext cx="1844308" cy="300232"/>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入院時支援加算　　　</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240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　　</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入院前の外来で治療内容の説明、褥瘡・栄養スクリーニング、服薬確認等を実施し、療養支援計画書を作成・共有した場合に算定する。</a:t>
              </a:r>
            </a:p>
          </p:txBody>
        </p:sp>
        <p:sp>
          <p:nvSpPr>
            <p:cNvPr id="137" name="正方形/長方形 136">
              <a:extLst>
                <a:ext uri="{FF2B5EF4-FFF2-40B4-BE49-F238E27FC236}">
                  <a16:creationId xmlns:a16="http://schemas.microsoft.com/office/drawing/2014/main" id="{815895A7-3B93-4898-8B11-293BA43366E1}"/>
                </a:ext>
              </a:extLst>
            </p:cNvPr>
            <p:cNvSpPr/>
            <p:nvPr/>
          </p:nvSpPr>
          <p:spPr>
            <a:xfrm>
              <a:off x="3388578" y="1460583"/>
              <a:ext cx="1844308" cy="452788"/>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入退院支援加算　　</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イ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　　ロ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06685" marR="0" lvl="0" indent="0" defTabSz="316520" eaLnBrk="1" fontAlgn="auto" latinLnBrk="0" hangingPunct="1">
                <a:lnSpc>
                  <a:spcPts val="623"/>
                </a:lnSpc>
                <a:spcBef>
                  <a:spcPts val="0"/>
                </a:spcBef>
                <a:spcAft>
                  <a:spcPts val="0"/>
                </a:spcAft>
                <a:buClrTx/>
                <a:buSzTx/>
                <a:buFontTx/>
                <a:buNone/>
                <a:tabLst/>
                <a:defRPr/>
              </a:pP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イ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190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　　ロ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635</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06685" marR="0" lvl="0" indent="0" defTabSz="316520" eaLnBrk="1" fontAlgn="auto" latinLnBrk="0" hangingPunct="1">
                <a:lnSpc>
                  <a:spcPts val="623"/>
                </a:lnSpc>
                <a:spcBef>
                  <a:spcPts val="0"/>
                </a:spcBef>
                <a:spcAft>
                  <a:spcPts val="208"/>
                </a:spcAft>
                <a:buClrTx/>
                <a:buSzTx/>
                <a:buFontTx/>
                <a:buNone/>
                <a:tabLst/>
                <a:defRPr/>
              </a:pP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退院困難な要因を持つ患者に対し入院早期から支援計画を作成し、患者・家族に説明・交付を行う。死亡退院や一部転院では算定不可。</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8" name="正方形/長方形 137">
              <a:extLst>
                <a:ext uri="{FF2B5EF4-FFF2-40B4-BE49-F238E27FC236}">
                  <a16:creationId xmlns:a16="http://schemas.microsoft.com/office/drawing/2014/main" id="{DA7FB99D-0F51-4C7C-9675-B05DC03937B9}"/>
                </a:ext>
              </a:extLst>
            </p:cNvPr>
            <p:cNvSpPr/>
            <p:nvPr/>
          </p:nvSpPr>
          <p:spPr>
            <a:xfrm>
              <a:off x="3388578" y="2368467"/>
              <a:ext cx="1844308" cy="454110"/>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退院前訪問指導料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580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ct val="100000"/>
                </a:lnSpc>
                <a:spcBef>
                  <a:spcPts val="0"/>
                </a:spcBef>
                <a:spcAft>
                  <a:spcPts val="0"/>
                </a:spcAft>
                <a:buClrTx/>
                <a:buSzTx/>
                <a:buFontTx/>
                <a:buNone/>
                <a:tabLst/>
                <a:defRPr/>
              </a:pPr>
              <a:r>
                <a:rPr kumimoji="0" lang="ja-JP" altLang="en-US" sz="485" b="0"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入院期間が１月を超えると見込まれる患者の円滑な退院のため、 患家を訪問し、当該患者又はその家族等に対して、退院後の在宅での療養上の指導を行った場合に、当該入院中１回（入院後早期に退院前訪問指導の必要があると認められる場合は、２回）に限り算定する。</a:t>
              </a:r>
            </a:p>
          </p:txBody>
        </p:sp>
        <p:sp>
          <p:nvSpPr>
            <p:cNvPr id="139" name="正方形/長方形 138">
              <a:extLst>
                <a:ext uri="{FF2B5EF4-FFF2-40B4-BE49-F238E27FC236}">
                  <a16:creationId xmlns:a16="http://schemas.microsoft.com/office/drawing/2014/main" id="{7522F82E-F9C9-45D6-A9E9-E4F86CC25DD3}"/>
                </a:ext>
              </a:extLst>
            </p:cNvPr>
            <p:cNvSpPr/>
            <p:nvPr/>
          </p:nvSpPr>
          <p:spPr>
            <a:xfrm>
              <a:off x="3388578" y="2845034"/>
              <a:ext cx="1844308" cy="357749"/>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退院前在宅療養指導管理料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120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ct val="100000"/>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入院中の患者が在宅療養に備えて一時的に外泊するに当たり、当該在宅療養に関する指導管理を行った場合に算定する。</a:t>
              </a:r>
            </a:p>
            <a:p>
              <a:pPr marL="0" marR="0" lvl="0" indent="0" defTabSz="316520" eaLnBrk="1" fontAlgn="auto" latinLnBrk="0" hangingPunct="1">
                <a:lnSpc>
                  <a:spcPct val="100000"/>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（外泊の初日</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a:t>
              </a:r>
            </a:p>
          </p:txBody>
        </p:sp>
        <p:sp>
          <p:nvSpPr>
            <p:cNvPr id="140" name="正方形/長方形 139">
              <a:extLst>
                <a:ext uri="{FF2B5EF4-FFF2-40B4-BE49-F238E27FC236}">
                  <a16:creationId xmlns:a16="http://schemas.microsoft.com/office/drawing/2014/main" id="{94BA0C3A-A47B-4386-A51B-03D3EE344C9A}"/>
                </a:ext>
              </a:extLst>
            </p:cNvPr>
            <p:cNvSpPr/>
            <p:nvPr/>
          </p:nvSpPr>
          <p:spPr>
            <a:xfrm>
              <a:off x="3388578" y="3242833"/>
              <a:ext cx="1844308" cy="372814"/>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介護支援等連携指導料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入院中の患者に対し医師・看護師・社会福祉士等がケアマネジャー・相談支援専門員と共同して利用可能な介護または障害福祉サービス等について説明・指導を行った場合に、入院中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p>
          </p:txBody>
        </p:sp>
        <p:sp>
          <p:nvSpPr>
            <p:cNvPr id="141" name="正方形/長方形 140">
              <a:extLst>
                <a:ext uri="{FF2B5EF4-FFF2-40B4-BE49-F238E27FC236}">
                  <a16:creationId xmlns:a16="http://schemas.microsoft.com/office/drawing/2014/main" id="{742AE752-9D82-46CE-87DF-C00FE52BBC16}"/>
                </a:ext>
              </a:extLst>
            </p:cNvPr>
            <p:cNvSpPr/>
            <p:nvPr/>
          </p:nvSpPr>
          <p:spPr>
            <a:xfrm>
              <a:off x="3384066" y="5720280"/>
              <a:ext cx="1844308" cy="90394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診療情報提供料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268" marR="0" lvl="0" indent="-36268"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・別の医療機関での診療の必要をみとめ、これに対して、患者の同意を得て、診療状況を示す文書を添え患者の紹介を行った場合に、紹介先医療機関ごとに患者</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人につき月</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a:t>
              </a:r>
            </a:p>
            <a:p>
              <a:pPr marL="36268" marR="0" lvl="0" indent="-36268"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・指定居宅介護支援事業者に対し、診療状況を示す文書を添え、保健福祉サービスに必要な情報を提供した場合に、患者</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人につき月</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ct val="100000"/>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検査・画像情報提供加算</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0" cap="none" spc="0" normalizeH="0" baseline="0" noProof="0" dirty="0">
                <a:ln>
                  <a:noFill/>
                </a:ln>
                <a:solidFill>
                  <a:prstClr val="black"/>
                </a:solidFill>
                <a:effectLst/>
                <a:highlight>
                  <a:srgbClr val="FFFF00"/>
                </a:highlight>
                <a:uLnTx/>
                <a:uFillTx/>
                <a:latin typeface="Meiryo UI" panose="020B0604030504040204" pitchFamily="34" charset="-128"/>
                <a:ea typeface="Meiryo UI" panose="020B0604030504040204" pitchFamily="34" charset="-128"/>
                <a:cs typeface="+mn-cs"/>
              </a:endParaRPr>
            </a:p>
            <a:p>
              <a:pPr marL="0" marR="0" lvl="0" indent="0" defTabSz="316520" eaLnBrk="1" fontAlgn="auto" latinLnBrk="0" hangingPunct="1">
                <a:lnSpc>
                  <a:spcPct val="100000"/>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・患者の退院日の属する月又はその翌月に、必要な情報を提供した場合に、所定点数に加算する。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2" name="グループ化 141">
              <a:extLst>
                <a:ext uri="{FF2B5EF4-FFF2-40B4-BE49-F238E27FC236}">
                  <a16:creationId xmlns:a16="http://schemas.microsoft.com/office/drawing/2014/main" id="{83792C58-39E7-4964-895B-2E361D0E2482}"/>
                </a:ext>
              </a:extLst>
            </p:cNvPr>
            <p:cNvGrpSpPr/>
            <p:nvPr/>
          </p:nvGrpSpPr>
          <p:grpSpPr>
            <a:xfrm>
              <a:off x="2858861" y="720617"/>
              <a:ext cx="460925" cy="6064629"/>
              <a:chOff x="2473766" y="1450901"/>
              <a:chExt cx="665781" cy="8760020"/>
            </a:xfrm>
          </p:grpSpPr>
          <p:grpSp>
            <p:nvGrpSpPr>
              <p:cNvPr id="155" name="グループ化 154">
                <a:extLst>
                  <a:ext uri="{FF2B5EF4-FFF2-40B4-BE49-F238E27FC236}">
                    <a16:creationId xmlns:a16="http://schemas.microsoft.com/office/drawing/2014/main" id="{1035A47F-0A9F-4892-806D-550C3EA1C722}"/>
                  </a:ext>
                </a:extLst>
              </p:cNvPr>
              <p:cNvGrpSpPr/>
              <p:nvPr/>
            </p:nvGrpSpPr>
            <p:grpSpPr>
              <a:xfrm>
                <a:off x="2473766" y="1450901"/>
                <a:ext cx="665781" cy="8760020"/>
                <a:chOff x="1759391" y="1330581"/>
                <a:chExt cx="665781" cy="8760020"/>
              </a:xfrm>
            </p:grpSpPr>
            <p:sp>
              <p:nvSpPr>
                <p:cNvPr id="158" name="テキスト ボックス 91">
                  <a:extLst>
                    <a:ext uri="{FF2B5EF4-FFF2-40B4-BE49-F238E27FC236}">
                      <a16:creationId xmlns:a16="http://schemas.microsoft.com/office/drawing/2014/main" id="{FD1D271E-0004-450F-B429-79075E10CA5A}"/>
                    </a:ext>
                  </a:extLst>
                </p:cNvPr>
                <p:cNvSpPr txBox="1"/>
                <p:nvPr/>
              </p:nvSpPr>
              <p:spPr>
                <a:xfrm>
                  <a:off x="1777475" y="1330581"/>
                  <a:ext cx="647697" cy="299683"/>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59" name="ホームベース 11">
                  <a:extLst>
                    <a:ext uri="{FF2B5EF4-FFF2-40B4-BE49-F238E27FC236}">
                      <a16:creationId xmlns:a16="http://schemas.microsoft.com/office/drawing/2014/main" id="{3D0DE557-5B73-45E2-AD95-B6FDF63E235B}"/>
                    </a:ext>
                  </a:extLst>
                </p:cNvPr>
                <p:cNvSpPr/>
                <p:nvPr/>
              </p:nvSpPr>
              <p:spPr>
                <a:xfrm rot="5400000">
                  <a:off x="1541418" y="2185266"/>
                  <a:ext cx="1116000" cy="647062"/>
                </a:xfrm>
                <a:prstGeom prst="homePlate">
                  <a:avLst>
                    <a:gd name="adj" fmla="val 20530"/>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スクリー</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ニング</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0" name="ホームベース 12">
                  <a:extLst>
                    <a:ext uri="{FF2B5EF4-FFF2-40B4-BE49-F238E27FC236}">
                      <a16:creationId xmlns:a16="http://schemas.microsoft.com/office/drawing/2014/main" id="{06531EE9-E7B0-4D4D-85D9-1DB36E78F0E2}"/>
                    </a:ext>
                  </a:extLst>
                </p:cNvPr>
                <p:cNvSpPr/>
                <p:nvPr/>
              </p:nvSpPr>
              <p:spPr>
                <a:xfrm rot="5400000">
                  <a:off x="1804891" y="3083123"/>
                  <a:ext cx="570407" cy="646427"/>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0"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情報収集</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23"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a:t>
                  </a:r>
                  <a:endParaRPr kumimoji="0" lang="ja-JP" altLang="en-US" sz="623"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共有</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1" name="ホームベース 13">
                  <a:extLst>
                    <a:ext uri="{FF2B5EF4-FFF2-40B4-BE49-F238E27FC236}">
                      <a16:creationId xmlns:a16="http://schemas.microsoft.com/office/drawing/2014/main" id="{9847F620-E89E-4B1E-B31B-EBBBDF73CE5C}"/>
                    </a:ext>
                  </a:extLst>
                </p:cNvPr>
                <p:cNvSpPr/>
                <p:nvPr/>
              </p:nvSpPr>
              <p:spPr>
                <a:xfrm rot="5400000">
                  <a:off x="1247599" y="4312227"/>
                  <a:ext cx="1703637"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在宅療養</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環境整備</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2" name="ホームベース 14">
                  <a:extLst>
                    <a:ext uri="{FF2B5EF4-FFF2-40B4-BE49-F238E27FC236}">
                      <a16:creationId xmlns:a16="http://schemas.microsoft.com/office/drawing/2014/main" id="{D2BE5111-9B35-449B-9590-9ADEECFB8CF1}"/>
                    </a:ext>
                  </a:extLst>
                </p:cNvPr>
                <p:cNvSpPr/>
                <p:nvPr/>
              </p:nvSpPr>
              <p:spPr>
                <a:xfrm rot="5400000">
                  <a:off x="1425679" y="5919009"/>
                  <a:ext cx="1347477"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24923" rIns="0" bIns="24923" numCol="1" spcCol="0" rtlCol="0" fromWordArt="0" anchor="t"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退院前</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28"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カンファレンス</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en-US" sz="692"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rPr>
                    <a:t> </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en-US" sz="831"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rPr>
                    <a:t> </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3" name="テキスト ボックス 29">
                  <a:extLst>
                    <a:ext uri="{FF2B5EF4-FFF2-40B4-BE49-F238E27FC236}">
                      <a16:creationId xmlns:a16="http://schemas.microsoft.com/office/drawing/2014/main" id="{C7A7F36C-F5BE-4436-9FF9-7F369496D94B}"/>
                    </a:ext>
                  </a:extLst>
                </p:cNvPr>
                <p:cNvSpPr txBox="1"/>
                <p:nvPr/>
              </p:nvSpPr>
              <p:spPr>
                <a:xfrm>
                  <a:off x="1759391" y="7015022"/>
                  <a:ext cx="647697" cy="2362155"/>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退院時</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4" name="テキスト ボックス 73">
                  <a:extLst>
                    <a:ext uri="{FF2B5EF4-FFF2-40B4-BE49-F238E27FC236}">
                      <a16:creationId xmlns:a16="http://schemas.microsoft.com/office/drawing/2014/main" id="{1DDE4B91-784E-4E1C-93E9-6FC462E9EC0F}"/>
                    </a:ext>
                  </a:extLst>
                </p:cNvPr>
                <p:cNvSpPr txBox="1"/>
                <p:nvPr/>
              </p:nvSpPr>
              <p:spPr>
                <a:xfrm>
                  <a:off x="1765927" y="9766729"/>
                  <a:ext cx="647697" cy="323872"/>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
            <p:nvSpPr>
              <p:cNvPr id="156" name="正方形/長方形 155">
                <a:extLst>
                  <a:ext uri="{FF2B5EF4-FFF2-40B4-BE49-F238E27FC236}">
                    <a16:creationId xmlns:a16="http://schemas.microsoft.com/office/drawing/2014/main" id="{12A0C3CA-2B1D-4105-B2C9-5C6F6C1B282B}"/>
                  </a:ext>
                </a:extLst>
              </p:cNvPr>
              <p:cNvSpPr/>
              <p:nvPr/>
            </p:nvSpPr>
            <p:spPr>
              <a:xfrm>
                <a:off x="2606151" y="6203755"/>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7" name="正方形/長方形 156">
                <a:extLst>
                  <a:ext uri="{FF2B5EF4-FFF2-40B4-BE49-F238E27FC236}">
                    <a16:creationId xmlns:a16="http://schemas.microsoft.com/office/drawing/2014/main" id="{36738E08-4825-4903-B99A-D0004F0CFD97}"/>
                  </a:ext>
                </a:extLst>
              </p:cNvPr>
              <p:cNvSpPr/>
              <p:nvPr/>
            </p:nvSpPr>
            <p:spPr>
              <a:xfrm>
                <a:off x="2599615" y="6468962"/>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共 有</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43" name="正方形/長方形 142">
              <a:extLst>
                <a:ext uri="{FF2B5EF4-FFF2-40B4-BE49-F238E27FC236}">
                  <a16:creationId xmlns:a16="http://schemas.microsoft.com/office/drawing/2014/main" id="{F2E28AF5-6BE5-4223-A2BE-19754230AF4B}"/>
                </a:ext>
              </a:extLst>
            </p:cNvPr>
            <p:cNvSpPr/>
            <p:nvPr/>
          </p:nvSpPr>
          <p:spPr>
            <a:xfrm>
              <a:off x="5290081" y="1144698"/>
              <a:ext cx="1844308" cy="772615"/>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精神科入退院支援加算</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施設基準に適合し地方厚生局長等に届け出た医療機関が、退院困難な入院患者が在宅療療養を希望する場合、または連携する医療機関が当該加算を算定した患者の転院を受入れ入退院支援を行った場合に、退院時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精神科措置入院退院支援加算</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入院措置に係る患者について、行政と連携し退院に向けた支援を行った場合に、退院時１回に限り、所定点数に加算する。</a:t>
              </a:r>
            </a:p>
          </p:txBody>
        </p:sp>
        <p:sp>
          <p:nvSpPr>
            <p:cNvPr id="144" name="正方形/長方形 143">
              <a:extLst>
                <a:ext uri="{FF2B5EF4-FFF2-40B4-BE49-F238E27FC236}">
                  <a16:creationId xmlns:a16="http://schemas.microsoft.com/office/drawing/2014/main" id="{64150002-B238-479F-9353-182AE993D1A6}"/>
                </a:ext>
              </a:extLst>
            </p:cNvPr>
            <p:cNvSpPr/>
            <p:nvPr/>
          </p:nvSpPr>
          <p:spPr>
            <a:xfrm>
              <a:off x="5294930" y="2392610"/>
              <a:ext cx="1844308" cy="579007"/>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精神科退院前訪問指導料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380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入院中の患者の患家宅等に訪問し、患者・家族に対し退院後の療養上の指導を行った場合に、入院中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回に限り算定できる。入院期間が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ヵ月を超えると見込まれる場合には、入院中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保健師・看護師・</a:t>
              </a:r>
              <a:r>
                <a:rPr kumimoji="0" lang="en-US" altLang="ja-JP"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OT</a:t>
              </a:r>
              <a:r>
                <a:rPr kumimoji="0" lang="ja-JP" altLang="en-US"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PSW</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が共同して訪問指導を行った場合は、</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点加算</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5" name="正方形/長方形 144">
              <a:extLst>
                <a:ext uri="{FF2B5EF4-FFF2-40B4-BE49-F238E27FC236}">
                  <a16:creationId xmlns:a16="http://schemas.microsoft.com/office/drawing/2014/main" id="{A6924F47-D383-425E-B349-6BF0FA256814}"/>
                </a:ext>
              </a:extLst>
            </p:cNvPr>
            <p:cNvSpPr/>
            <p:nvPr/>
          </p:nvSpPr>
          <p:spPr>
            <a:xfrm>
              <a:off x="5284372" y="4558355"/>
              <a:ext cx="1844308" cy="85784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精神科退院指導料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320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入院期間が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ヵ月以上の精神障害患者又はその家族に対し、精神科の医師・看護師・</a:t>
              </a:r>
              <a:r>
                <a:rPr kumimoji="0" lang="en-US" altLang="ja-JP"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OT</a:t>
              </a:r>
              <a:r>
                <a:rPr kumimoji="0" lang="ja-JP" altLang="en-US"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PSW</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が共同し、退院後に必要な保健医療・福祉サービス等の計画を策定し、指導を行った場合に、入院中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精神科地域移行支援加算</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入院期間が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年以上の精神障害患者又はその家族に対し、上記の内容を実施し、患者が退院したときに、退院時に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回に限り加算する。</a:t>
              </a:r>
            </a:p>
          </p:txBody>
        </p:sp>
        <p:sp>
          <p:nvSpPr>
            <p:cNvPr id="146" name="正方形/長方形 145">
              <a:extLst>
                <a:ext uri="{FF2B5EF4-FFF2-40B4-BE49-F238E27FC236}">
                  <a16:creationId xmlns:a16="http://schemas.microsoft.com/office/drawing/2014/main" id="{E69BADF1-CA4D-49DB-97BA-B7388F4D8F92}"/>
                </a:ext>
              </a:extLst>
            </p:cNvPr>
            <p:cNvSpPr/>
            <p:nvPr/>
          </p:nvSpPr>
          <p:spPr>
            <a:xfrm>
              <a:off x="3388578" y="1948824"/>
              <a:ext cx="1844308" cy="389554"/>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リハビリテーション・栄養・口腔連携加算</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120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急性期病棟の患者に対し専従及び専任の理学療法士・専任管理栄養士等の多職種による計画を作成（原則入棟後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48</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時間以内）、カンファレンス、口腔ケアを実施した場合に算定する。</a:t>
              </a:r>
            </a:p>
          </p:txBody>
        </p:sp>
        <p:sp>
          <p:nvSpPr>
            <p:cNvPr id="147" name="正方形/長方形 146">
              <a:extLst>
                <a:ext uri="{FF2B5EF4-FFF2-40B4-BE49-F238E27FC236}">
                  <a16:creationId xmlns:a16="http://schemas.microsoft.com/office/drawing/2014/main" id="{5384FEBC-DF62-41B8-BDEB-0A4DB8D9C1DF}"/>
                </a:ext>
              </a:extLst>
            </p:cNvPr>
            <p:cNvSpPr/>
            <p:nvPr/>
          </p:nvSpPr>
          <p:spPr>
            <a:xfrm>
              <a:off x="3384066" y="4550080"/>
              <a:ext cx="1844308" cy="523124"/>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62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退院時リハビリテーション指導料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患者の退院時に患者又はその家族等に対して、退院後の在宅での基本的動作能力若しくは応用的動作能力又は社会的適応能力の回復を図るための訓練等について必要な指導を行った場合に算定する。</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この場合において、同一日に、退院時共同指導料２</a:t>
              </a:r>
              <a:r>
                <a:rPr kumimoji="0" lang="ja-JP" altLang="en-US"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OT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ST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が指導等を行った場合に限る。）は、別に算定できない。</a:t>
              </a:r>
            </a:p>
          </p:txBody>
        </p:sp>
        <p:sp>
          <p:nvSpPr>
            <p:cNvPr id="148" name="正方形/長方形 147">
              <a:extLst>
                <a:ext uri="{FF2B5EF4-FFF2-40B4-BE49-F238E27FC236}">
                  <a16:creationId xmlns:a16="http://schemas.microsoft.com/office/drawing/2014/main" id="{E9842C92-4E60-42DB-A456-6143E8CF1EB5}"/>
                </a:ext>
              </a:extLst>
            </p:cNvPr>
            <p:cNvSpPr/>
            <p:nvPr/>
          </p:nvSpPr>
          <p:spPr>
            <a:xfrm>
              <a:off x="3384066" y="5092537"/>
              <a:ext cx="1844308" cy="595230"/>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退院時薬剤情報管理指導料</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ct val="100000"/>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時に患者が服薬中の医薬品等について確認するとともに、患者に対して入院中に使用した主な薬剤の名称に関して患者の手帳に記載した上で、退院に際して患者又はその家族等に対して、退院後の薬剤の服用等に関する必要な指導を行った場合に、退院の日に１回に限り算定する。この場合において、同一日に、退院時共同指導料２（薬剤師が指導等を行った場合）は、別に算定できない。</a:t>
              </a:r>
            </a:p>
          </p:txBody>
        </p:sp>
        <p:grpSp>
          <p:nvGrpSpPr>
            <p:cNvPr id="149" name="グループ化 148">
              <a:extLst>
                <a:ext uri="{FF2B5EF4-FFF2-40B4-BE49-F238E27FC236}">
                  <a16:creationId xmlns:a16="http://schemas.microsoft.com/office/drawing/2014/main" id="{B69DBAD3-237A-45D5-9C44-074F80A084FB}"/>
                </a:ext>
              </a:extLst>
            </p:cNvPr>
            <p:cNvGrpSpPr/>
            <p:nvPr/>
          </p:nvGrpSpPr>
          <p:grpSpPr>
            <a:xfrm>
              <a:off x="3388578" y="3674351"/>
              <a:ext cx="1844308" cy="851491"/>
              <a:chOff x="1169280" y="5307396"/>
              <a:chExt cx="2664000" cy="1229931"/>
            </a:xfrm>
          </p:grpSpPr>
          <p:sp>
            <p:nvSpPr>
              <p:cNvPr id="153" name="正方形/長方形 152">
                <a:extLst>
                  <a:ext uri="{FF2B5EF4-FFF2-40B4-BE49-F238E27FC236}">
                    <a16:creationId xmlns:a16="http://schemas.microsoft.com/office/drawing/2014/main" id="{F9B3F3DE-4CD6-4E16-958D-ACD1E4153274}"/>
                  </a:ext>
                </a:extLst>
              </p:cNvPr>
              <p:cNvSpPr/>
              <p:nvPr/>
            </p:nvSpPr>
            <p:spPr>
              <a:xfrm>
                <a:off x="1169280" y="5307396"/>
                <a:ext cx="2664000" cy="122993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退院時共同指導料２</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400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endParaRPr kumimoji="0" lang="en-US" altLang="ja-JP" sz="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入院医療機関の該当職種と在宅医療担当医療機関が共同で在宅療養上必要な説明・指導を行ったうえで文書により情報提供した場合、入院中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回に限り算定できる。厚生労働大臣が定める疾病等の患者においてそれぞれの医療機関の医師または看護職または指示を受けた訪問看護</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ST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の看護師（准看護師を除く）と</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回以上共同して行う場合は入院中に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回算定する。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者以上でカンファレンスを行う場合は</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多機関共同指導加算</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として</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を加算、在宅医が参加する場合は</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点加算</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4" name="正方形/長方形 153">
                <a:extLst>
                  <a:ext uri="{FF2B5EF4-FFF2-40B4-BE49-F238E27FC236}">
                    <a16:creationId xmlns:a16="http://schemas.microsoft.com/office/drawing/2014/main" id="{0482714C-0227-4CAF-B42B-F8C9A218801A}"/>
                  </a:ext>
                </a:extLst>
              </p:cNvPr>
              <p:cNvSpPr/>
              <p:nvPr/>
            </p:nvSpPr>
            <p:spPr>
              <a:xfrm>
                <a:off x="1177789" y="5307586"/>
                <a:ext cx="317207" cy="157547"/>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50" name="グループ化 149">
              <a:extLst>
                <a:ext uri="{FF2B5EF4-FFF2-40B4-BE49-F238E27FC236}">
                  <a16:creationId xmlns:a16="http://schemas.microsoft.com/office/drawing/2014/main" id="{B5B04D4D-9F46-40FA-8B45-1A18E061B9BB}"/>
                </a:ext>
              </a:extLst>
            </p:cNvPr>
            <p:cNvGrpSpPr/>
            <p:nvPr/>
          </p:nvGrpSpPr>
          <p:grpSpPr>
            <a:xfrm>
              <a:off x="5290081" y="3677154"/>
              <a:ext cx="1844308" cy="710558"/>
              <a:chOff x="3915895" y="5311444"/>
              <a:chExt cx="2664000" cy="1026361"/>
            </a:xfrm>
          </p:grpSpPr>
          <p:sp>
            <p:nvSpPr>
              <p:cNvPr id="151" name="正方形/長方形 150">
                <a:extLst>
                  <a:ext uri="{FF2B5EF4-FFF2-40B4-BE49-F238E27FC236}">
                    <a16:creationId xmlns:a16="http://schemas.microsoft.com/office/drawing/2014/main" id="{3DF3A305-33CD-4424-BE83-565702D0D0FB}"/>
                  </a:ext>
                </a:extLst>
              </p:cNvPr>
              <p:cNvSpPr/>
              <p:nvPr/>
            </p:nvSpPr>
            <p:spPr>
              <a:xfrm>
                <a:off x="3915895" y="5311444"/>
                <a:ext cx="2664000" cy="102636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精神科退院時共同指導料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施設基準に適合している医療機関の精神科病棟に入院しており、他の医療機関で精神科退院時共同指導料</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を算定する患者に対し、外来または在宅療養担当医療機関と共同し、該当患者の同意を得て、退院後の療養上必要な説明・指導を行った上で、支援計画を作成し文書により情報提供した場合に、入院中に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p>
            </p:txBody>
          </p:sp>
          <p:sp>
            <p:nvSpPr>
              <p:cNvPr id="152" name="正方形/長方形 151">
                <a:extLst>
                  <a:ext uri="{FF2B5EF4-FFF2-40B4-BE49-F238E27FC236}">
                    <a16:creationId xmlns:a16="http://schemas.microsoft.com/office/drawing/2014/main" id="{F11424D2-798D-42EA-AEF8-181C44E9B8B7}"/>
                  </a:ext>
                </a:extLst>
              </p:cNvPr>
              <p:cNvSpPr/>
              <p:nvPr/>
            </p:nvSpPr>
            <p:spPr>
              <a:xfrm>
                <a:off x="3923550" y="5315985"/>
                <a:ext cx="317207" cy="157547"/>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grpSp>
        <p:nvGrpSpPr>
          <p:cNvPr id="165" name="グループ化 164">
            <a:extLst>
              <a:ext uri="{FF2B5EF4-FFF2-40B4-BE49-F238E27FC236}">
                <a16:creationId xmlns:a16="http://schemas.microsoft.com/office/drawing/2014/main" id="{9CAD38A1-C14A-4E23-A427-ABA353FB7DA6}"/>
              </a:ext>
            </a:extLst>
          </p:cNvPr>
          <p:cNvGrpSpPr/>
          <p:nvPr/>
        </p:nvGrpSpPr>
        <p:grpSpPr>
          <a:xfrm>
            <a:off x="5300904" y="25428"/>
            <a:ext cx="4492385" cy="6676062"/>
            <a:chOff x="2834538" y="25428"/>
            <a:chExt cx="4492385" cy="6676062"/>
          </a:xfrm>
        </p:grpSpPr>
        <p:sp>
          <p:nvSpPr>
            <p:cNvPr id="166" name="角丸四角形 5">
              <a:extLst>
                <a:ext uri="{FF2B5EF4-FFF2-40B4-BE49-F238E27FC236}">
                  <a16:creationId xmlns:a16="http://schemas.microsoft.com/office/drawing/2014/main" id="{85F21804-B638-4E31-8464-4B1FE151E0C8}"/>
                </a:ext>
              </a:extLst>
            </p:cNvPr>
            <p:cNvSpPr/>
            <p:nvPr/>
          </p:nvSpPr>
          <p:spPr>
            <a:xfrm>
              <a:off x="2834538" y="1290035"/>
              <a:ext cx="4385260" cy="149538"/>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入院・転院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7" name="角丸四角形 33">
              <a:extLst>
                <a:ext uri="{FF2B5EF4-FFF2-40B4-BE49-F238E27FC236}">
                  <a16:creationId xmlns:a16="http://schemas.microsoft.com/office/drawing/2014/main" id="{C39015C3-3B22-4CD2-9D5F-7712B3648481}"/>
                </a:ext>
              </a:extLst>
            </p:cNvPr>
            <p:cNvSpPr/>
            <p:nvPr/>
          </p:nvSpPr>
          <p:spPr>
            <a:xfrm>
              <a:off x="2834538" y="5846859"/>
              <a:ext cx="4385260" cy="149538"/>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退院・転院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68" name="正方形/長方形 167">
              <a:extLst>
                <a:ext uri="{FF2B5EF4-FFF2-40B4-BE49-F238E27FC236}">
                  <a16:creationId xmlns:a16="http://schemas.microsoft.com/office/drawing/2014/main" id="{AC702B4E-E0CA-4A90-AA35-F937A1F376DC}"/>
                </a:ext>
              </a:extLst>
            </p:cNvPr>
            <p:cNvSpPr/>
            <p:nvPr/>
          </p:nvSpPr>
          <p:spPr>
            <a:xfrm>
              <a:off x="3346230" y="4381938"/>
              <a:ext cx="1271077" cy="1065277"/>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入院医療機関の該当職種と在宅医療担当医療機関が、当該患者の同意を得て、共同で在宅療養上必要な説明・指導を行ったうえで文書により情報提供した場合、入院中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回に限り算定できる。厚生労働大臣が定める疾病等の患者において入院中に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回算定する場合には、 </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回それぞれの医療機関の医師、看護職が共同して指導する。</a:t>
              </a:r>
            </a:p>
            <a:p>
              <a:pPr marL="0" marR="0" lvl="0" indent="0" defTabSz="316520" eaLnBrk="1" fontAlgn="auto" latinLnBrk="0" hangingPunct="1">
                <a:lnSpc>
                  <a:spcPts val="623"/>
                </a:lnSpc>
                <a:spcBef>
                  <a:spcPts val="0"/>
                </a:spcBef>
                <a:spcAft>
                  <a:spcPts val="0"/>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在宅療養支援診療所</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」以外の場合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9" name="テキスト ボックス 6">
              <a:extLst>
                <a:ext uri="{FF2B5EF4-FFF2-40B4-BE49-F238E27FC236}">
                  <a16:creationId xmlns:a16="http://schemas.microsoft.com/office/drawing/2014/main" id="{5BF51C53-5422-4FE0-ABF1-B2BB47EDC902}"/>
                </a:ext>
              </a:extLst>
            </p:cNvPr>
            <p:cNvSpPr txBox="1"/>
            <p:nvPr/>
          </p:nvSpPr>
          <p:spPr>
            <a:xfrm>
              <a:off x="3359460" y="4393949"/>
              <a:ext cx="149538" cy="174462"/>
            </a:xfrm>
            <a:prstGeom prst="rect">
              <a:avLst/>
            </a:prstGeom>
            <a:solidFill>
              <a:sysClr val="window" lastClr="FFFFFF"/>
            </a:solidFill>
            <a:ln w="12700">
              <a:solidFill>
                <a:sysClr val="window" lastClr="FFFFFF"/>
              </a:solidFill>
              <a:prstDash val="solid"/>
            </a:ln>
            <a:effectLst/>
          </p:spPr>
          <p:txBody>
            <a:bodyPr rot="0" spcFirstLastPara="0" vert="eaVert" wrap="square" lIns="0" tIns="0" rIns="0" bIns="0" numCol="1" spcCol="0" rtlCol="0" fromWordArt="0" anchor="t" anchorCtr="1"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実施</a:t>
              </a:r>
              <a:endParaRPr kumimoji="0" lang="ja-JP" altLang="en-US" sz="623"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nvGrpSpPr>
            <p:cNvPr id="170" name="グループ化 169">
              <a:extLst>
                <a:ext uri="{FF2B5EF4-FFF2-40B4-BE49-F238E27FC236}">
                  <a16:creationId xmlns:a16="http://schemas.microsoft.com/office/drawing/2014/main" id="{408C2661-AC50-4285-A121-CB76A16077C7}"/>
                </a:ext>
              </a:extLst>
            </p:cNvPr>
            <p:cNvGrpSpPr/>
            <p:nvPr/>
          </p:nvGrpSpPr>
          <p:grpSpPr>
            <a:xfrm>
              <a:off x="2873752" y="944180"/>
              <a:ext cx="453471" cy="5757310"/>
              <a:chOff x="2482628" y="1389115"/>
              <a:chExt cx="655014" cy="8316115"/>
            </a:xfrm>
          </p:grpSpPr>
          <p:grpSp>
            <p:nvGrpSpPr>
              <p:cNvPr id="185" name="グループ化 184">
                <a:extLst>
                  <a:ext uri="{FF2B5EF4-FFF2-40B4-BE49-F238E27FC236}">
                    <a16:creationId xmlns:a16="http://schemas.microsoft.com/office/drawing/2014/main" id="{88BAB823-A788-435D-904A-59F454E21117}"/>
                  </a:ext>
                </a:extLst>
              </p:cNvPr>
              <p:cNvGrpSpPr/>
              <p:nvPr/>
            </p:nvGrpSpPr>
            <p:grpSpPr>
              <a:xfrm>
                <a:off x="2482628" y="1389115"/>
                <a:ext cx="655014" cy="8316115"/>
                <a:chOff x="1768253" y="1268795"/>
                <a:chExt cx="655014" cy="8316115"/>
              </a:xfrm>
            </p:grpSpPr>
            <p:sp>
              <p:nvSpPr>
                <p:cNvPr id="188" name="テキスト ボックス 91">
                  <a:extLst>
                    <a:ext uri="{FF2B5EF4-FFF2-40B4-BE49-F238E27FC236}">
                      <a16:creationId xmlns:a16="http://schemas.microsoft.com/office/drawing/2014/main" id="{4B3B692A-F9B6-44C6-AF4A-AC12E9BD48EF}"/>
                    </a:ext>
                  </a:extLst>
                </p:cNvPr>
                <p:cNvSpPr txBox="1"/>
                <p:nvPr/>
              </p:nvSpPr>
              <p:spPr>
                <a:xfrm>
                  <a:off x="1769524" y="1268795"/>
                  <a:ext cx="647697" cy="438563"/>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89" name="ホームベース 11">
                  <a:extLst>
                    <a:ext uri="{FF2B5EF4-FFF2-40B4-BE49-F238E27FC236}">
                      <a16:creationId xmlns:a16="http://schemas.microsoft.com/office/drawing/2014/main" id="{07F7F9B0-B97A-4711-9595-05CFB3B9DBA0}"/>
                    </a:ext>
                  </a:extLst>
                </p:cNvPr>
                <p:cNvSpPr/>
                <p:nvPr/>
              </p:nvSpPr>
              <p:spPr>
                <a:xfrm rot="5400000">
                  <a:off x="1643491" y="2222066"/>
                  <a:ext cx="911219" cy="647062"/>
                </a:xfrm>
                <a:prstGeom prst="homePlate">
                  <a:avLst>
                    <a:gd name="adj" fmla="val 20530"/>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スクリー</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ニング</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90" name="ホームベース 12">
                  <a:extLst>
                    <a:ext uri="{FF2B5EF4-FFF2-40B4-BE49-F238E27FC236}">
                      <a16:creationId xmlns:a16="http://schemas.microsoft.com/office/drawing/2014/main" id="{D19489DE-7F13-4005-BAFF-CD502EE9B904}"/>
                    </a:ext>
                  </a:extLst>
                </p:cNvPr>
                <p:cNvSpPr/>
                <p:nvPr/>
              </p:nvSpPr>
              <p:spPr>
                <a:xfrm rot="5400000">
                  <a:off x="1814241" y="3075354"/>
                  <a:ext cx="554452" cy="646427"/>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0"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情報収集</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23"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a:t>
                  </a:r>
                  <a:endParaRPr kumimoji="0" lang="ja-JP" altLang="en-US" sz="623"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共有</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91" name="ホームベース 13">
                  <a:extLst>
                    <a:ext uri="{FF2B5EF4-FFF2-40B4-BE49-F238E27FC236}">
                      <a16:creationId xmlns:a16="http://schemas.microsoft.com/office/drawing/2014/main" id="{982BD3B8-D8D3-46A4-90F9-DD9981F72551}"/>
                    </a:ext>
                  </a:extLst>
                </p:cNvPr>
                <p:cNvSpPr/>
                <p:nvPr/>
              </p:nvSpPr>
              <p:spPr>
                <a:xfrm rot="5400000">
                  <a:off x="934969" y="4620897"/>
                  <a:ext cx="2328262"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在宅療養</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環境整備</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92" name="ホームベース 14">
                  <a:extLst>
                    <a:ext uri="{FF2B5EF4-FFF2-40B4-BE49-F238E27FC236}">
                      <a16:creationId xmlns:a16="http://schemas.microsoft.com/office/drawing/2014/main" id="{FDD2ECE1-A81F-475A-B8DC-FDB1A1B4DFCC}"/>
                    </a:ext>
                  </a:extLst>
                </p:cNvPr>
                <p:cNvSpPr/>
                <p:nvPr/>
              </p:nvSpPr>
              <p:spPr>
                <a:xfrm rot="5400000">
                  <a:off x="1329733" y="6684634"/>
                  <a:ext cx="1538733"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24923" rIns="0" bIns="24923" numCol="1" spcCol="0" rtlCol="0" fromWordArt="0" anchor="t"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退院前</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28"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カンファレンス</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en-US" sz="692"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rPr>
                    <a:t> </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en-US" sz="831"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rPr>
                    <a:t> </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93" name="テキスト ボックス 29">
                  <a:extLst>
                    <a:ext uri="{FF2B5EF4-FFF2-40B4-BE49-F238E27FC236}">
                      <a16:creationId xmlns:a16="http://schemas.microsoft.com/office/drawing/2014/main" id="{BF0E2CE1-C35F-4D14-8A4C-C7BC3094E9FF}"/>
                    </a:ext>
                  </a:extLst>
                </p:cNvPr>
                <p:cNvSpPr txBox="1"/>
                <p:nvPr/>
              </p:nvSpPr>
              <p:spPr>
                <a:xfrm>
                  <a:off x="1775568" y="7910607"/>
                  <a:ext cx="647697" cy="378831"/>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退院時</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94" name="テキスト ボックス 73">
                  <a:extLst>
                    <a:ext uri="{FF2B5EF4-FFF2-40B4-BE49-F238E27FC236}">
                      <a16:creationId xmlns:a16="http://schemas.microsoft.com/office/drawing/2014/main" id="{10FE9CE3-0E3F-45F5-BDD4-FD7A9337EE29}"/>
                    </a:ext>
                  </a:extLst>
                </p:cNvPr>
                <p:cNvSpPr txBox="1"/>
                <p:nvPr/>
              </p:nvSpPr>
              <p:spPr>
                <a:xfrm>
                  <a:off x="1775570" y="8627446"/>
                  <a:ext cx="647697" cy="957464"/>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
            <p:nvSpPr>
              <p:cNvPr id="186" name="正方形/長方形 185">
                <a:extLst>
                  <a:ext uri="{FF2B5EF4-FFF2-40B4-BE49-F238E27FC236}">
                    <a16:creationId xmlns:a16="http://schemas.microsoft.com/office/drawing/2014/main" id="{F64C64EE-A404-4A63-94D9-A006E9F0ED6E}"/>
                  </a:ext>
                </a:extLst>
              </p:cNvPr>
              <p:cNvSpPr/>
              <p:nvPr/>
            </p:nvSpPr>
            <p:spPr>
              <a:xfrm>
                <a:off x="2615474" y="6926906"/>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7" name="正方形/長方形 186">
                <a:extLst>
                  <a:ext uri="{FF2B5EF4-FFF2-40B4-BE49-F238E27FC236}">
                    <a16:creationId xmlns:a16="http://schemas.microsoft.com/office/drawing/2014/main" id="{5A91FA3C-268E-4BE2-9325-801CA512CA00}"/>
                  </a:ext>
                </a:extLst>
              </p:cNvPr>
              <p:cNvSpPr/>
              <p:nvPr/>
            </p:nvSpPr>
            <p:spPr>
              <a:xfrm>
                <a:off x="2608938" y="7192113"/>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共 有</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71" name="グループ化 170">
              <a:extLst>
                <a:ext uri="{FF2B5EF4-FFF2-40B4-BE49-F238E27FC236}">
                  <a16:creationId xmlns:a16="http://schemas.microsoft.com/office/drawing/2014/main" id="{9C7640AF-CBBB-4126-9E65-EB1B5145C4D3}"/>
                </a:ext>
              </a:extLst>
            </p:cNvPr>
            <p:cNvGrpSpPr/>
            <p:nvPr/>
          </p:nvGrpSpPr>
          <p:grpSpPr>
            <a:xfrm>
              <a:off x="3346230" y="435604"/>
              <a:ext cx="3738462" cy="418184"/>
              <a:chOff x="1108110" y="629205"/>
              <a:chExt cx="5400000" cy="604044"/>
            </a:xfrm>
          </p:grpSpPr>
          <p:grpSp>
            <p:nvGrpSpPr>
              <p:cNvPr id="181" name="グループ化 180">
                <a:extLst>
                  <a:ext uri="{FF2B5EF4-FFF2-40B4-BE49-F238E27FC236}">
                    <a16:creationId xmlns:a16="http://schemas.microsoft.com/office/drawing/2014/main" id="{4106C6AF-81CA-44A6-8828-86CE274455F2}"/>
                  </a:ext>
                </a:extLst>
              </p:cNvPr>
              <p:cNvGrpSpPr/>
              <p:nvPr/>
            </p:nvGrpSpPr>
            <p:grpSpPr>
              <a:xfrm>
                <a:off x="1108110" y="629205"/>
                <a:ext cx="5400000" cy="604044"/>
                <a:chOff x="222285" y="629205"/>
                <a:chExt cx="5400000" cy="604044"/>
              </a:xfrm>
            </p:grpSpPr>
            <p:sp>
              <p:nvSpPr>
                <p:cNvPr id="183" name="正方形/長方形 182">
                  <a:extLst>
                    <a:ext uri="{FF2B5EF4-FFF2-40B4-BE49-F238E27FC236}">
                      <a16:creationId xmlns:a16="http://schemas.microsoft.com/office/drawing/2014/main" id="{E034CD1A-DDB2-4595-9FAC-7815E70005EB}"/>
                    </a:ext>
                  </a:extLst>
                </p:cNvPr>
                <p:cNvSpPr/>
                <p:nvPr/>
              </p:nvSpPr>
              <p:spPr>
                <a:xfrm>
                  <a:off x="222285" y="629205"/>
                  <a:ext cx="5400000" cy="194400"/>
                </a:xfrm>
                <a:prstGeom prst="rect">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外来または在宅療養を担う医療機関</a:t>
                  </a:r>
                </a:p>
              </p:txBody>
            </p:sp>
            <p:sp>
              <p:nvSpPr>
                <p:cNvPr id="184" name="正方形/長方形 183">
                  <a:extLst>
                    <a:ext uri="{FF2B5EF4-FFF2-40B4-BE49-F238E27FC236}">
                      <a16:creationId xmlns:a16="http://schemas.microsoft.com/office/drawing/2014/main" id="{3895DF92-1F04-4281-B27B-37ED759F0001}"/>
                    </a:ext>
                  </a:extLst>
                </p:cNvPr>
                <p:cNvSpPr/>
                <p:nvPr/>
              </p:nvSpPr>
              <p:spPr>
                <a:xfrm>
                  <a:off x="4002285" y="873249"/>
                  <a:ext cx="1620000" cy="360000"/>
                </a:xfrm>
                <a:prstGeom prst="rect">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歯　科</a:t>
                  </a:r>
                  <a:endParaRPr kumimoji="0" lang="ja-JP" altLang="ja-JP"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82" name="正方形/長方形 181">
                <a:extLst>
                  <a:ext uri="{FF2B5EF4-FFF2-40B4-BE49-F238E27FC236}">
                    <a16:creationId xmlns:a16="http://schemas.microsoft.com/office/drawing/2014/main" id="{B1097B3B-A1FA-48F9-A675-61AB26D71F42}"/>
                  </a:ext>
                </a:extLst>
              </p:cNvPr>
              <p:cNvSpPr/>
              <p:nvPr/>
            </p:nvSpPr>
            <p:spPr>
              <a:xfrm>
                <a:off x="1108110" y="872503"/>
                <a:ext cx="3708000" cy="360000"/>
              </a:xfrm>
              <a:prstGeom prst="rect">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　科</a:t>
                </a:r>
                <a:endParaRPr kumimoji="0" lang="ja-JP" altLang="ja-JP"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72" name="グループ化 171">
              <a:extLst>
                <a:ext uri="{FF2B5EF4-FFF2-40B4-BE49-F238E27FC236}">
                  <a16:creationId xmlns:a16="http://schemas.microsoft.com/office/drawing/2014/main" id="{F69112D2-9D36-40C1-99D9-C56421F3677B}"/>
                </a:ext>
              </a:extLst>
            </p:cNvPr>
            <p:cNvGrpSpPr/>
            <p:nvPr/>
          </p:nvGrpSpPr>
          <p:grpSpPr>
            <a:xfrm>
              <a:off x="4642230" y="4380141"/>
              <a:ext cx="1271077" cy="1065277"/>
              <a:chOff x="459884" y="5609688"/>
              <a:chExt cx="1836000" cy="1538734"/>
            </a:xfrm>
          </p:grpSpPr>
          <p:sp>
            <p:nvSpPr>
              <p:cNvPr id="179" name="正方形/長方形 178">
                <a:extLst>
                  <a:ext uri="{FF2B5EF4-FFF2-40B4-BE49-F238E27FC236}">
                    <a16:creationId xmlns:a16="http://schemas.microsoft.com/office/drawing/2014/main" id="{AFF461AD-504D-4E7E-AEA3-D3CD19C25BB5}"/>
                  </a:ext>
                </a:extLst>
              </p:cNvPr>
              <p:cNvSpPr/>
              <p:nvPr/>
            </p:nvSpPr>
            <p:spPr>
              <a:xfrm>
                <a:off x="459884" y="5609688"/>
                <a:ext cx="1836000" cy="1538734"/>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精神科退院時共同指導料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イ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(Ⅱ)</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他の医療機関の精神病棟に入院し該当する疾患等の患者において、 、当該患者の同意を得て、入院医療機関の多職種チームとともに、退院後の療養上必要な説明・指導を行った上で、支援計画を作成し、文書により情報提供した場合に、精神科または心療内科を標榜する外来または在宅療養を担う医療機関において入院中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p>
            </p:txBody>
          </p:sp>
          <p:sp>
            <p:nvSpPr>
              <p:cNvPr id="180" name="テキスト ボックス 6">
                <a:extLst>
                  <a:ext uri="{FF2B5EF4-FFF2-40B4-BE49-F238E27FC236}">
                    <a16:creationId xmlns:a16="http://schemas.microsoft.com/office/drawing/2014/main" id="{DA8E7780-B121-4C00-811A-6CD8BD72F48F}"/>
                  </a:ext>
                </a:extLst>
              </p:cNvPr>
              <p:cNvSpPr txBox="1"/>
              <p:nvPr/>
            </p:nvSpPr>
            <p:spPr>
              <a:xfrm>
                <a:off x="478994" y="5627038"/>
                <a:ext cx="180000" cy="252000"/>
              </a:xfrm>
              <a:prstGeom prst="rect">
                <a:avLst/>
              </a:prstGeom>
              <a:solidFill>
                <a:sysClr val="window" lastClr="FFFFFF"/>
              </a:solidFill>
              <a:ln w="12700">
                <a:solidFill>
                  <a:sysClr val="window" lastClr="FFFFFF"/>
                </a:solidFill>
                <a:prstDash val="solid"/>
              </a:ln>
              <a:effectLst/>
            </p:spPr>
            <p:txBody>
              <a:bodyPr rot="0" spcFirstLastPara="0" vert="eaVert" wrap="square" lIns="0" tIns="0" rIns="0" bIns="0" numCol="1" spcCol="0" rtlCol="0" fromWordArt="0" anchor="t" anchorCtr="1"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実施</a:t>
                </a:r>
                <a:endParaRPr kumimoji="0" lang="ja-JP" altLang="en-US" sz="623"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
          <p:nvSpPr>
            <p:cNvPr id="173" name="正方形/長方形 172">
              <a:extLst>
                <a:ext uri="{FF2B5EF4-FFF2-40B4-BE49-F238E27FC236}">
                  <a16:creationId xmlns:a16="http://schemas.microsoft.com/office/drawing/2014/main" id="{8ABB0590-FE00-4360-9E8E-4CD1883D97F8}"/>
                </a:ext>
              </a:extLst>
            </p:cNvPr>
            <p:cNvSpPr/>
            <p:nvPr/>
          </p:nvSpPr>
          <p:spPr>
            <a:xfrm>
              <a:off x="5963153" y="2070657"/>
              <a:ext cx="1121538" cy="72483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在宅歯科栄養サポートチーム等</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連携指導料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当該医療機関の歯科医師が、他の医療機関に入院している患者に対し、栄養サポートチーム等の構成員として診療を行いその結果を踏まえて口腔機能評価に基づく管理を行った場合に算定する。</a:t>
              </a:r>
            </a:p>
          </p:txBody>
        </p:sp>
        <p:sp>
          <p:nvSpPr>
            <p:cNvPr id="174" name="正方形/長方形 173">
              <a:extLst>
                <a:ext uri="{FF2B5EF4-FFF2-40B4-BE49-F238E27FC236}">
                  <a16:creationId xmlns:a16="http://schemas.microsoft.com/office/drawing/2014/main" id="{63674970-CA25-4BD3-BA77-6B4F8A14B205}"/>
                </a:ext>
              </a:extLst>
            </p:cNvPr>
            <p:cNvSpPr/>
            <p:nvPr/>
          </p:nvSpPr>
          <p:spPr>
            <a:xfrm>
              <a:off x="3346230" y="944180"/>
              <a:ext cx="2592000" cy="303621"/>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診療情報提供料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別の医療機関での診療の必要をみとめ、これに対して、患者の同意を得て、診療状況を示す文書を添え患者の紹介を行った場合に、医療機関ごと患者</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人につき月</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回に限り算定する。</a:t>
              </a:r>
            </a:p>
          </p:txBody>
        </p:sp>
        <p:sp>
          <p:nvSpPr>
            <p:cNvPr id="175" name="テキスト ボックス 174">
              <a:extLst>
                <a:ext uri="{FF2B5EF4-FFF2-40B4-BE49-F238E27FC236}">
                  <a16:creationId xmlns:a16="http://schemas.microsoft.com/office/drawing/2014/main" id="{93B91D9B-737D-4A09-9241-9018A96B04EE}"/>
                </a:ext>
              </a:extLst>
            </p:cNvPr>
            <p:cNvSpPr txBox="1"/>
            <p:nvPr/>
          </p:nvSpPr>
          <p:spPr>
            <a:xfrm>
              <a:off x="3874028" y="25428"/>
              <a:ext cx="3452895" cy="262892"/>
            </a:xfrm>
            <a:prstGeom prst="rect">
              <a:avLst/>
            </a:prstGeom>
            <a:noFill/>
          </p:spPr>
          <p:txBody>
            <a:bodyPr wrap="square" rtlCol="0">
              <a:spAutoFit/>
            </a:bodyPr>
            <a:lstStyle/>
            <a:p>
              <a:pPr marL="0" marR="0" lvl="0" indent="0" defTabSz="316520" eaLnBrk="1" fontAlgn="auto" latinLnBrk="0" hangingPunct="1">
                <a:lnSpc>
                  <a:spcPct val="100000"/>
                </a:lnSpc>
                <a:spcBef>
                  <a:spcPts val="0"/>
                </a:spcBef>
                <a:spcAft>
                  <a:spcPts val="0"/>
                </a:spcAft>
                <a:buClrTx/>
                <a:buSzTx/>
                <a:buFontTx/>
                <a:buNone/>
                <a:tabLst/>
                <a:defRPr/>
              </a:pPr>
              <a:r>
                <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退院時カンファレンスは報酬の対象にかかわらず必要なサービス機関との連携のため参加が推奨される</a:t>
              </a:r>
              <a:endPar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316520" eaLnBrk="1" fontAlgn="auto" latinLnBrk="0" hangingPunct="1">
                <a:lnSpc>
                  <a:spcPct val="100000"/>
                </a:lnSpc>
                <a:spcBef>
                  <a:spcPts val="0"/>
                </a:spcBef>
                <a:spcAft>
                  <a:spcPts val="0"/>
                </a:spcAft>
                <a:buClrTx/>
                <a:buSzTx/>
                <a:buFontTx/>
                <a:buNone/>
                <a:tabLst/>
                <a:defRPr/>
              </a:pPr>
              <a:r>
                <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訪問介護、訪問入浴、通所介護、通所リハビリのサービスを利用する上で、かかりつけ医の情報提供が必要とされる</a:t>
              </a:r>
            </a:p>
          </p:txBody>
        </p:sp>
        <p:sp>
          <p:nvSpPr>
            <p:cNvPr id="176" name="正方形/長方形 175">
              <a:extLst>
                <a:ext uri="{FF2B5EF4-FFF2-40B4-BE49-F238E27FC236}">
                  <a16:creationId xmlns:a16="http://schemas.microsoft.com/office/drawing/2014/main" id="{F427E55F-307D-47E0-9E23-637CDCEE61DD}"/>
                </a:ext>
              </a:extLst>
            </p:cNvPr>
            <p:cNvSpPr/>
            <p:nvPr/>
          </p:nvSpPr>
          <p:spPr>
            <a:xfrm>
              <a:off x="5963153" y="2840539"/>
              <a:ext cx="1121538" cy="1172066"/>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回復期等口腔機能管理計画策定料</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療養病棟入院基本料、回復期リハビリテーション病棟入院料又は地域包括ケア病棟入院料を算定する患者に対して、歯科診療を実施している医療機関において、リハビリテーション等を行う医療機関からの文書による依頼に基づき、患者又はその家族の同意を得た上で、回復期等の口腔機能の評価及び一連の管理計画を策定するとともに、その内容について説明を行い、当該管理計画を文書により提供した場合に、当該リハビリテーション等に係る一連の治療を通じて１回に限り算定する。</a:t>
              </a:r>
            </a:p>
          </p:txBody>
        </p:sp>
        <p:sp>
          <p:nvSpPr>
            <p:cNvPr id="177" name="正方形/長方形 176">
              <a:extLst>
                <a:ext uri="{FF2B5EF4-FFF2-40B4-BE49-F238E27FC236}">
                  <a16:creationId xmlns:a16="http://schemas.microsoft.com/office/drawing/2014/main" id="{445C1B85-8247-40B9-9A03-2DF4594157AF}"/>
                </a:ext>
              </a:extLst>
            </p:cNvPr>
            <p:cNvSpPr/>
            <p:nvPr/>
          </p:nvSpPr>
          <p:spPr>
            <a:xfrm>
              <a:off x="5963153" y="4048997"/>
              <a:ext cx="1121538" cy="801570"/>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回復期等口腔機能管理料</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療養病棟、回復期リハビリテーション病棟又は地域包括ケア病棟に入院している患者であって、回復期等口腔機能管理計画策定料に規定する管理計画に基づき、歯科医師による必要な口腔機能の管理を行い、管理報告書を作成し患者に提供した場合に算定する。</a:t>
              </a:r>
            </a:p>
          </p:txBody>
        </p:sp>
        <p:sp>
          <p:nvSpPr>
            <p:cNvPr id="178" name="正方形/長方形 177">
              <a:extLst>
                <a:ext uri="{FF2B5EF4-FFF2-40B4-BE49-F238E27FC236}">
                  <a16:creationId xmlns:a16="http://schemas.microsoft.com/office/drawing/2014/main" id="{78DDE002-867E-492B-8C12-5129E4227039}"/>
                </a:ext>
              </a:extLst>
            </p:cNvPr>
            <p:cNvSpPr/>
            <p:nvPr/>
          </p:nvSpPr>
          <p:spPr>
            <a:xfrm>
              <a:off x="5963153" y="4886959"/>
              <a:ext cx="1121538" cy="550020"/>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回復期等専門的口腔衛生処置</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回復期等における口腔機能の管理を行う歯科医師の指示を受けた歯科衛生士が、専門的な口腔清掃又は機械的歯面清掃を行った場合に算定する。</a:t>
              </a:r>
            </a:p>
          </p:txBody>
        </p:sp>
      </p:grpSp>
    </p:spTree>
    <p:extLst>
      <p:ext uri="{BB962C8B-B14F-4D97-AF65-F5344CB8AC3E}">
        <p14:creationId xmlns:p14="http://schemas.microsoft.com/office/powerpoint/2010/main" val="81308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ECF2DDB-B5CA-4C64-9731-CEF8AE848B80}"/>
              </a:ext>
            </a:extLst>
          </p:cNvPr>
          <p:cNvSpPr>
            <a:spLocks noGrp="1"/>
          </p:cNvSpPr>
          <p:nvPr>
            <p:ph type="ftr" sz="quarter" idx="11"/>
          </p:nvPr>
        </p:nvSpPr>
        <p:spPr/>
        <p:txBody>
          <a:bodyPr/>
          <a:lstStyle/>
          <a:p>
            <a:r>
              <a:rPr kumimoji="1" lang="ja-JP" altLang="en-US"/>
              <a:t>連携方法は目安の一つとして活用し、詳細は連携窓口に確認してください。</a:t>
            </a:r>
            <a:endParaRPr kumimoji="1" lang="ja-JP" altLang="en-US" dirty="0"/>
          </a:p>
        </p:txBody>
      </p:sp>
      <p:sp>
        <p:nvSpPr>
          <p:cNvPr id="3" name="スライド番号プレースホルダー 2">
            <a:extLst>
              <a:ext uri="{FF2B5EF4-FFF2-40B4-BE49-F238E27FC236}">
                <a16:creationId xmlns:a16="http://schemas.microsoft.com/office/drawing/2014/main" id="{7A14FBDC-0772-4CA8-B235-7645C1D6FCC3}"/>
              </a:ext>
            </a:extLst>
          </p:cNvPr>
          <p:cNvSpPr>
            <a:spLocks noGrp="1"/>
          </p:cNvSpPr>
          <p:nvPr>
            <p:ph type="sldNum" sz="quarter" idx="12"/>
          </p:nvPr>
        </p:nvSpPr>
        <p:spPr/>
        <p:txBody>
          <a:bodyPr/>
          <a:lstStyle/>
          <a:p>
            <a:fld id="{4FE12B48-29AB-462E-9BFB-ECF3D6D660A7}" type="slidenum">
              <a:rPr kumimoji="1" lang="ja-JP" altLang="en-US" smtClean="0"/>
              <a:t>3</a:t>
            </a:fld>
            <a:endParaRPr kumimoji="1" lang="ja-JP" altLang="en-US"/>
          </a:p>
        </p:txBody>
      </p:sp>
      <p:grpSp>
        <p:nvGrpSpPr>
          <p:cNvPr id="67" name="グループ化 66">
            <a:extLst>
              <a:ext uri="{FF2B5EF4-FFF2-40B4-BE49-F238E27FC236}">
                <a16:creationId xmlns:a16="http://schemas.microsoft.com/office/drawing/2014/main" id="{DD0EB419-5849-4008-BF2C-74C97741FE9F}"/>
              </a:ext>
            </a:extLst>
          </p:cNvPr>
          <p:cNvGrpSpPr/>
          <p:nvPr/>
        </p:nvGrpSpPr>
        <p:grpSpPr>
          <a:xfrm>
            <a:off x="95932" y="0"/>
            <a:ext cx="4618732" cy="6781783"/>
            <a:chOff x="2537131" y="0"/>
            <a:chExt cx="4618732" cy="6781783"/>
          </a:xfrm>
        </p:grpSpPr>
        <p:sp>
          <p:nvSpPr>
            <p:cNvPr id="68" name="テキスト ボックス 67">
              <a:extLst>
                <a:ext uri="{FF2B5EF4-FFF2-40B4-BE49-F238E27FC236}">
                  <a16:creationId xmlns:a16="http://schemas.microsoft.com/office/drawing/2014/main" id="{77D763E8-AA45-44E8-BD5F-D4663A71E2C2}"/>
                </a:ext>
              </a:extLst>
            </p:cNvPr>
            <p:cNvSpPr txBox="1"/>
            <p:nvPr/>
          </p:nvSpPr>
          <p:spPr>
            <a:xfrm>
              <a:off x="2537131" y="0"/>
              <a:ext cx="3369144" cy="262829"/>
            </a:xfrm>
            <a:prstGeom prst="rect">
              <a:avLst/>
            </a:prstGeom>
            <a:noFill/>
          </p:spPr>
          <p:txBody>
            <a:bodyPr wrap="square" rtlCol="0">
              <a:spAutoFit/>
            </a:bodyPr>
            <a:lstStyle/>
            <a:p>
              <a:pPr marL="0" marR="0" lvl="0" indent="0" defTabSz="31652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入退院連携にかかる主な診療報酬・介護報酬加算</a:t>
              </a:r>
            </a:p>
          </p:txBody>
        </p:sp>
        <p:sp>
          <p:nvSpPr>
            <p:cNvPr id="69" name="角丸四角形 5">
              <a:extLst>
                <a:ext uri="{FF2B5EF4-FFF2-40B4-BE49-F238E27FC236}">
                  <a16:creationId xmlns:a16="http://schemas.microsoft.com/office/drawing/2014/main" id="{3F7C2B46-D907-406B-9863-10FF2AED0068}"/>
                </a:ext>
              </a:extLst>
            </p:cNvPr>
            <p:cNvSpPr/>
            <p:nvPr/>
          </p:nvSpPr>
          <p:spPr>
            <a:xfrm>
              <a:off x="2834539" y="1275663"/>
              <a:ext cx="4236923" cy="124615"/>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入院・転院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70" name="角丸四角形 33">
              <a:extLst>
                <a:ext uri="{FF2B5EF4-FFF2-40B4-BE49-F238E27FC236}">
                  <a16:creationId xmlns:a16="http://schemas.microsoft.com/office/drawing/2014/main" id="{17F4F38B-E12D-4637-952A-808ED358A264}"/>
                </a:ext>
              </a:extLst>
            </p:cNvPr>
            <p:cNvSpPr/>
            <p:nvPr/>
          </p:nvSpPr>
          <p:spPr>
            <a:xfrm>
              <a:off x="2834539" y="5228984"/>
              <a:ext cx="4236923" cy="124615"/>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退院・転院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grpSp>
          <p:nvGrpSpPr>
            <p:cNvPr id="71" name="グループ化 70">
              <a:extLst>
                <a:ext uri="{FF2B5EF4-FFF2-40B4-BE49-F238E27FC236}">
                  <a16:creationId xmlns:a16="http://schemas.microsoft.com/office/drawing/2014/main" id="{81CD8F15-359F-4822-A5E7-D2F726BFF480}"/>
                </a:ext>
              </a:extLst>
            </p:cNvPr>
            <p:cNvGrpSpPr/>
            <p:nvPr/>
          </p:nvGrpSpPr>
          <p:grpSpPr>
            <a:xfrm>
              <a:off x="3407412" y="449178"/>
              <a:ext cx="3613848" cy="293836"/>
              <a:chOff x="4694509" y="529922"/>
              <a:chExt cx="5220003" cy="424430"/>
            </a:xfrm>
          </p:grpSpPr>
          <p:sp>
            <p:nvSpPr>
              <p:cNvPr id="100" name="正方形/長方形 99">
                <a:extLst>
                  <a:ext uri="{FF2B5EF4-FFF2-40B4-BE49-F238E27FC236}">
                    <a16:creationId xmlns:a16="http://schemas.microsoft.com/office/drawing/2014/main" id="{5BFE589A-000C-4E83-8ABA-E2EB4ED40C93}"/>
                  </a:ext>
                </a:extLst>
              </p:cNvPr>
              <p:cNvSpPr/>
              <p:nvPr/>
            </p:nvSpPr>
            <p:spPr>
              <a:xfrm>
                <a:off x="4694512" y="529922"/>
                <a:ext cx="5220000" cy="194511"/>
              </a:xfrm>
              <a:prstGeom prst="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在宅支援グループ</a:t>
                </a:r>
              </a:p>
            </p:txBody>
          </p:sp>
          <p:sp>
            <p:nvSpPr>
              <p:cNvPr id="101" name="正方形/長方形 100">
                <a:extLst>
                  <a:ext uri="{FF2B5EF4-FFF2-40B4-BE49-F238E27FC236}">
                    <a16:creationId xmlns:a16="http://schemas.microsoft.com/office/drawing/2014/main" id="{00325CDC-6D8C-4194-BDCF-07A04F8FF8A7}"/>
                  </a:ext>
                </a:extLst>
              </p:cNvPr>
              <p:cNvSpPr/>
              <p:nvPr/>
            </p:nvSpPr>
            <p:spPr>
              <a:xfrm>
                <a:off x="4694509" y="759952"/>
                <a:ext cx="5220000" cy="194400"/>
              </a:xfrm>
              <a:prstGeom prst="rect">
                <a:avLst/>
              </a:prstGeom>
              <a:solidFill>
                <a:srgbClr val="FFC000">
                  <a:lumMod val="60000"/>
                  <a:lumOff val="40000"/>
                </a:srgbClr>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訪問看護ステーション</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72" name="正方形/長方形 71">
              <a:extLst>
                <a:ext uri="{FF2B5EF4-FFF2-40B4-BE49-F238E27FC236}">
                  <a16:creationId xmlns:a16="http://schemas.microsoft.com/office/drawing/2014/main" id="{E4F75731-B050-4762-806A-5548985AA393}"/>
                </a:ext>
              </a:extLst>
            </p:cNvPr>
            <p:cNvSpPr/>
            <p:nvPr/>
          </p:nvSpPr>
          <p:spPr>
            <a:xfrm>
              <a:off x="3407411" y="772638"/>
              <a:ext cx="1246154" cy="134585"/>
            </a:xfrm>
            <a:prstGeom prst="rect">
              <a:avLst/>
            </a:prstGeom>
            <a:no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訪問看護</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3" name="正方形/長方形 72">
              <a:extLst>
                <a:ext uri="{FF2B5EF4-FFF2-40B4-BE49-F238E27FC236}">
                  <a16:creationId xmlns:a16="http://schemas.microsoft.com/office/drawing/2014/main" id="{2D58145C-D5C7-4444-B371-9C6EC679F802}"/>
                </a:ext>
              </a:extLst>
            </p:cNvPr>
            <p:cNvSpPr/>
            <p:nvPr/>
          </p:nvSpPr>
          <p:spPr>
            <a:xfrm>
              <a:off x="5892885" y="772638"/>
              <a:ext cx="1121538" cy="134585"/>
            </a:xfrm>
            <a:prstGeom prst="rect">
              <a:avLst/>
            </a:prstGeom>
            <a:solidFill>
              <a:sysClr val="window" lastClr="FFFFFF"/>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精神訪問看護</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正方形/長方形 73">
              <a:extLst>
                <a:ext uri="{FF2B5EF4-FFF2-40B4-BE49-F238E27FC236}">
                  <a16:creationId xmlns:a16="http://schemas.microsoft.com/office/drawing/2014/main" id="{E24B7E58-0472-406D-AAC8-47A1414700AF}"/>
                </a:ext>
              </a:extLst>
            </p:cNvPr>
            <p:cNvSpPr/>
            <p:nvPr/>
          </p:nvSpPr>
          <p:spPr>
            <a:xfrm>
              <a:off x="4715873" y="772638"/>
              <a:ext cx="1121538" cy="134585"/>
            </a:xfrm>
            <a:prstGeom prst="rect">
              <a:avLst/>
            </a:prstGeom>
            <a:solidFill>
              <a:sysClr val="window" lastClr="FFFFFF"/>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みなし指定訪問看護</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5" name="正方形/長方形 74">
              <a:extLst>
                <a:ext uri="{FF2B5EF4-FFF2-40B4-BE49-F238E27FC236}">
                  <a16:creationId xmlns:a16="http://schemas.microsoft.com/office/drawing/2014/main" id="{8DE31A2E-8DC1-4A97-A7BE-B68340CAF2FA}"/>
                </a:ext>
              </a:extLst>
            </p:cNvPr>
            <p:cNvSpPr/>
            <p:nvPr/>
          </p:nvSpPr>
          <p:spPr>
            <a:xfrm>
              <a:off x="3407411" y="1461978"/>
              <a:ext cx="1246154" cy="498958"/>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訪問看護情報提供療養費</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Ⅲ</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1,500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在宅から医療機関、介護老人施設、介護医療院に</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入院または入所時</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の情報提供</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6" name="正方形/長方形 75">
              <a:extLst>
                <a:ext uri="{FF2B5EF4-FFF2-40B4-BE49-F238E27FC236}">
                  <a16:creationId xmlns:a16="http://schemas.microsoft.com/office/drawing/2014/main" id="{687C7A86-2891-4085-93D1-8C0BFFC6E5C0}"/>
                </a:ext>
              </a:extLst>
            </p:cNvPr>
            <p:cNvSpPr/>
            <p:nvPr/>
          </p:nvSpPr>
          <p:spPr>
            <a:xfrm>
              <a:off x="3407411" y="2828246"/>
              <a:ext cx="1246154" cy="451227"/>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訪問看護基本療養費</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Ⅲ</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退院後に訪問看護を受けようとする入院患者に対し在宅療養に備えて</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外泊時</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に訪問看護を行った場合</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7" name="正方形/長方形 76">
              <a:extLst>
                <a:ext uri="{FF2B5EF4-FFF2-40B4-BE49-F238E27FC236}">
                  <a16:creationId xmlns:a16="http://schemas.microsoft.com/office/drawing/2014/main" id="{B474000B-E4D8-43C0-84A2-AB732155F0C0}"/>
                </a:ext>
              </a:extLst>
            </p:cNvPr>
            <p:cNvSpPr/>
            <p:nvPr/>
          </p:nvSpPr>
          <p:spPr>
            <a:xfrm>
              <a:off x="3407411" y="3495895"/>
              <a:ext cx="1246154" cy="1221320"/>
            </a:xfrm>
            <a:prstGeom prst="rect">
              <a:avLst/>
            </a:prstGeom>
            <a:solidFill>
              <a:srgbClr val="70AD47">
                <a:lumMod val="20000"/>
                <a:lumOff val="80000"/>
              </a:srgbClr>
            </a:solidFill>
            <a:ln w="12700" cap="flat" cmpd="sng" algn="ctr">
              <a:solidFill>
                <a:srgbClr val="70AD47">
                  <a:lumMod val="60000"/>
                  <a:lumOff val="4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医療機関・施設に入院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中の者が退院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するに当たり、退院時共同指導</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患者またはその看護に当たる者に対して、医療機関・施設と共同し、在宅での療養上必要な指導を行い、その内容を提供することをいう。</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を行った後で、退院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後に初回の訪問看護を行った場合に、当該退院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につき</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特別な管理を必要とする利用者については</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に限り、所定単位数を加算する。ただし、初回加算を算定する場合は算定しない。</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のみ：特別管理加算の対象者は上乗せで </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特別管理指導加算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2,000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ja-JP"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8" name="正方形/長方形 77">
              <a:extLst>
                <a:ext uri="{FF2B5EF4-FFF2-40B4-BE49-F238E27FC236}">
                  <a16:creationId xmlns:a16="http://schemas.microsoft.com/office/drawing/2014/main" id="{E400CD9D-8273-4070-AD3C-4F0111B3741E}"/>
                </a:ext>
              </a:extLst>
            </p:cNvPr>
            <p:cNvSpPr/>
            <p:nvPr/>
          </p:nvSpPr>
          <p:spPr>
            <a:xfrm>
              <a:off x="3373413" y="5426308"/>
              <a:ext cx="598154" cy="1355475"/>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退院支援</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退院当日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に訪問看護を行った場合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長時間退院</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支援指導加算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8,400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退院当日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の複数回の訪問看護を行ったとき、複数回の合計時間が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分を超えた場合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9" name="正方形/長方形 78">
              <a:extLst>
                <a:ext uri="{FF2B5EF4-FFF2-40B4-BE49-F238E27FC236}">
                  <a16:creationId xmlns:a16="http://schemas.microsoft.com/office/drawing/2014/main" id="{F2E88EF4-BF83-4AE4-9FA8-40BB786F790F}"/>
                </a:ext>
              </a:extLst>
            </p:cNvPr>
            <p:cNvSpPr/>
            <p:nvPr/>
          </p:nvSpPr>
          <p:spPr>
            <a:xfrm>
              <a:off x="4030488" y="5426308"/>
              <a:ext cx="598154" cy="638100"/>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初回加算</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b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350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新規に訪問看護計画を作成し、病院・診療所等から</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退院した日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に訪問看護を行った場合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0" name="正方形/長方形 79">
              <a:extLst>
                <a:ext uri="{FF2B5EF4-FFF2-40B4-BE49-F238E27FC236}">
                  <a16:creationId xmlns:a16="http://schemas.microsoft.com/office/drawing/2014/main" id="{BC87C09F-DD50-4DBB-8207-D97B0858BD60}"/>
                </a:ext>
              </a:extLst>
            </p:cNvPr>
            <p:cNvSpPr/>
            <p:nvPr/>
          </p:nvSpPr>
          <p:spPr>
            <a:xfrm>
              <a:off x="4030488" y="6088498"/>
              <a:ext cx="598154" cy="693285"/>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初回加算</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Ⅱ</a:t>
              </a:r>
              <a:b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300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新規に訪問看護計画を作成し、病院・診療所等から</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退院した日の翌日以降</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に訪問看護を行った場合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1" name="正方形/長方形 80">
              <a:extLst>
                <a:ext uri="{FF2B5EF4-FFF2-40B4-BE49-F238E27FC236}">
                  <a16:creationId xmlns:a16="http://schemas.microsoft.com/office/drawing/2014/main" id="{E99B880B-94F2-4273-98BC-7B62DB59044C}"/>
                </a:ext>
              </a:extLst>
            </p:cNvPr>
            <p:cNvSpPr/>
            <p:nvPr/>
          </p:nvSpPr>
          <p:spPr>
            <a:xfrm>
              <a:off x="5712796" y="53185"/>
              <a:ext cx="697846" cy="124615"/>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医療保険</a:t>
              </a:r>
              <a:endParaRPr kumimoji="0" lang="ja-JP" altLang="ja-JP"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2" name="正方形/長方形 81">
              <a:extLst>
                <a:ext uri="{FF2B5EF4-FFF2-40B4-BE49-F238E27FC236}">
                  <a16:creationId xmlns:a16="http://schemas.microsoft.com/office/drawing/2014/main" id="{663AF096-20D0-4D6D-83D8-8185ED43671B}"/>
                </a:ext>
              </a:extLst>
            </p:cNvPr>
            <p:cNvSpPr/>
            <p:nvPr/>
          </p:nvSpPr>
          <p:spPr>
            <a:xfrm>
              <a:off x="6458017" y="53185"/>
              <a:ext cx="697846" cy="124615"/>
            </a:xfrm>
            <a:prstGeom prst="rect">
              <a:avLst/>
            </a:prstGeom>
            <a:solidFill>
              <a:srgbClr val="70AD47">
                <a:lumMod val="20000"/>
                <a:lumOff val="80000"/>
              </a:srgbClr>
            </a:solidFill>
            <a:ln w="12700" cap="flat" cmpd="sng" algn="ctr">
              <a:solidFill>
                <a:srgbClr val="70AD47">
                  <a:lumMod val="60000"/>
                  <a:lumOff val="4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医療または介護保険</a:t>
              </a:r>
              <a:endParaRPr kumimoji="0" lang="ja-JP" altLang="ja-JP"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3" name="正方形/長方形 82">
              <a:extLst>
                <a:ext uri="{FF2B5EF4-FFF2-40B4-BE49-F238E27FC236}">
                  <a16:creationId xmlns:a16="http://schemas.microsoft.com/office/drawing/2014/main" id="{B037DC81-4AA9-4C52-A974-2920C45EAD61}"/>
                </a:ext>
              </a:extLst>
            </p:cNvPr>
            <p:cNvSpPr/>
            <p:nvPr/>
          </p:nvSpPr>
          <p:spPr>
            <a:xfrm>
              <a:off x="5712796" y="201701"/>
              <a:ext cx="697846" cy="124615"/>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介護保険</a:t>
              </a:r>
              <a:endParaRPr kumimoji="0" lang="ja-JP" altLang="ja-JP" sz="55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4" name="正方形/長方形 83">
              <a:extLst>
                <a:ext uri="{FF2B5EF4-FFF2-40B4-BE49-F238E27FC236}">
                  <a16:creationId xmlns:a16="http://schemas.microsoft.com/office/drawing/2014/main" id="{99E1699A-D036-461F-A517-4B9A3410CBE4}"/>
                </a:ext>
              </a:extLst>
            </p:cNvPr>
            <p:cNvSpPr/>
            <p:nvPr/>
          </p:nvSpPr>
          <p:spPr>
            <a:xfrm>
              <a:off x="5892885" y="1466112"/>
              <a:ext cx="1121538" cy="494823"/>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訪問看護情報提供療養費</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Ⅲ</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1,500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在宅から医療機関、介護老人施設、介護医療院に入院または入所時の情報提供</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5" name="正方形/長方形 84">
              <a:extLst>
                <a:ext uri="{FF2B5EF4-FFF2-40B4-BE49-F238E27FC236}">
                  <a16:creationId xmlns:a16="http://schemas.microsoft.com/office/drawing/2014/main" id="{6884C51B-87A6-4E9A-A730-A267F4788C12}"/>
                </a:ext>
              </a:extLst>
            </p:cNvPr>
            <p:cNvSpPr/>
            <p:nvPr/>
          </p:nvSpPr>
          <p:spPr>
            <a:xfrm>
              <a:off x="5892885" y="2830345"/>
              <a:ext cx="1121538" cy="447029"/>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精神科訪問看護基本療養費</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Ⅳ</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8,500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入院中において、在宅療養に備えて一時的に</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外泊した際</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の訪問看護</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6" name="正方形/長方形 85">
              <a:extLst>
                <a:ext uri="{FF2B5EF4-FFF2-40B4-BE49-F238E27FC236}">
                  <a16:creationId xmlns:a16="http://schemas.microsoft.com/office/drawing/2014/main" id="{2A3E3CF5-1223-40AF-BCEF-5A848D70EB46}"/>
                </a:ext>
              </a:extLst>
            </p:cNvPr>
            <p:cNvSpPr/>
            <p:nvPr/>
          </p:nvSpPr>
          <p:spPr>
            <a:xfrm>
              <a:off x="5892885" y="3495896"/>
              <a:ext cx="1121538" cy="1221319"/>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医療機関に入院中の者が退院するにあたり、主治医等と連携して在宅生活における必要な指導を入院中に行う</a:t>
              </a:r>
              <a:endParaRPr kumimoji="0" lang="ja-JP"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7" name="正方形/長方形 86">
              <a:extLst>
                <a:ext uri="{FF2B5EF4-FFF2-40B4-BE49-F238E27FC236}">
                  <a16:creationId xmlns:a16="http://schemas.microsoft.com/office/drawing/2014/main" id="{9FDDFE36-A6E8-4512-84D9-AD5E1A0C451B}"/>
                </a:ext>
              </a:extLst>
            </p:cNvPr>
            <p:cNvSpPr/>
            <p:nvPr/>
          </p:nvSpPr>
          <p:spPr>
            <a:xfrm>
              <a:off x="5892885" y="5423525"/>
              <a:ext cx="1121538" cy="1358258"/>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退院時支援指導加算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6,000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精神科訪問看護指示書が退院時に交付されている者に対する</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退院当日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の訪問看護</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長時間退院時支援指導加算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8,400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精神科訪問看護指示書と精神科特別訪問看護指示書の両方が退院時に交付されている者に対する</a:t>
              </a:r>
              <a:r>
                <a:rPr kumimoji="0" lang="ja-JP" altLang="en-US" sz="485" b="0" i="0" u="wavy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退院当日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の訪問看護において、</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分以上または複数回の合計時間が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分を超えた場合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316520" eaLnBrk="1" fontAlgn="auto" latinLnBrk="0" hangingPunct="1">
                <a:lnSpc>
                  <a:spcPts val="623"/>
                </a:lnSpc>
                <a:spcBef>
                  <a:spcPts val="0"/>
                </a:spcBef>
                <a:spcAft>
                  <a:spcPts val="0"/>
                </a:spcAft>
                <a:buClrTx/>
                <a:buSzTx/>
                <a:buFontTx/>
                <a:buNone/>
                <a:tabLst/>
                <a:defRPr/>
              </a:pP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8" name="グループ化 87">
              <a:extLst>
                <a:ext uri="{FF2B5EF4-FFF2-40B4-BE49-F238E27FC236}">
                  <a16:creationId xmlns:a16="http://schemas.microsoft.com/office/drawing/2014/main" id="{F17A5282-5B65-4AF5-8225-3F81153A2722}"/>
                </a:ext>
              </a:extLst>
            </p:cNvPr>
            <p:cNvGrpSpPr/>
            <p:nvPr/>
          </p:nvGrpSpPr>
          <p:grpSpPr>
            <a:xfrm>
              <a:off x="2870418" y="961696"/>
              <a:ext cx="453498" cy="5820087"/>
              <a:chOff x="420825" y="1389116"/>
              <a:chExt cx="655053" cy="8406793"/>
            </a:xfrm>
          </p:grpSpPr>
          <p:grpSp>
            <p:nvGrpSpPr>
              <p:cNvPr id="90" name="グループ化 89">
                <a:extLst>
                  <a:ext uri="{FF2B5EF4-FFF2-40B4-BE49-F238E27FC236}">
                    <a16:creationId xmlns:a16="http://schemas.microsoft.com/office/drawing/2014/main" id="{7191478B-DFE4-406E-BABA-F6759E3F5364}"/>
                  </a:ext>
                </a:extLst>
              </p:cNvPr>
              <p:cNvGrpSpPr/>
              <p:nvPr/>
            </p:nvGrpSpPr>
            <p:grpSpPr>
              <a:xfrm>
                <a:off x="420825" y="1389116"/>
                <a:ext cx="655053" cy="8406793"/>
                <a:chOff x="373119" y="1389116"/>
                <a:chExt cx="655053" cy="8406793"/>
              </a:xfrm>
            </p:grpSpPr>
            <p:sp>
              <p:nvSpPr>
                <p:cNvPr id="93" name="テキスト ボックス 91">
                  <a:extLst>
                    <a:ext uri="{FF2B5EF4-FFF2-40B4-BE49-F238E27FC236}">
                      <a16:creationId xmlns:a16="http://schemas.microsoft.com/office/drawing/2014/main" id="{FFA9331A-65A0-4F68-AC5E-DC67E8C82A13}"/>
                    </a:ext>
                  </a:extLst>
                </p:cNvPr>
                <p:cNvSpPr txBox="1"/>
                <p:nvPr/>
              </p:nvSpPr>
              <p:spPr>
                <a:xfrm>
                  <a:off x="380475" y="1389116"/>
                  <a:ext cx="647697" cy="360000"/>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4" name="ホームベース 11">
                  <a:extLst>
                    <a:ext uri="{FF2B5EF4-FFF2-40B4-BE49-F238E27FC236}">
                      <a16:creationId xmlns:a16="http://schemas.microsoft.com/office/drawing/2014/main" id="{D2465984-6AD7-4037-98EB-645E0A6CC740}"/>
                    </a:ext>
                  </a:extLst>
                </p:cNvPr>
                <p:cNvSpPr/>
                <p:nvPr/>
              </p:nvSpPr>
              <p:spPr>
                <a:xfrm rot="5400000">
                  <a:off x="343371" y="2148931"/>
                  <a:ext cx="720000" cy="647062"/>
                </a:xfrm>
                <a:prstGeom prst="homePlate">
                  <a:avLst>
                    <a:gd name="adj" fmla="val 20530"/>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スクリー</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ニング</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5" name="ホームベース 12">
                  <a:extLst>
                    <a:ext uri="{FF2B5EF4-FFF2-40B4-BE49-F238E27FC236}">
                      <a16:creationId xmlns:a16="http://schemas.microsoft.com/office/drawing/2014/main" id="{F5B258AC-76DE-40D6-A5FA-F4F00B9C982F}"/>
                    </a:ext>
                  </a:extLst>
                </p:cNvPr>
                <p:cNvSpPr/>
                <p:nvPr/>
              </p:nvSpPr>
              <p:spPr>
                <a:xfrm rot="5400000">
                  <a:off x="235053" y="3188194"/>
                  <a:ext cx="936000" cy="646427"/>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情報収集</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共有</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6" name="ホームベース 13">
                  <a:extLst>
                    <a:ext uri="{FF2B5EF4-FFF2-40B4-BE49-F238E27FC236}">
                      <a16:creationId xmlns:a16="http://schemas.microsoft.com/office/drawing/2014/main" id="{7824EF6F-6779-406D-A529-665988DAD1C1}"/>
                    </a:ext>
                  </a:extLst>
                </p:cNvPr>
                <p:cNvSpPr/>
                <p:nvPr/>
              </p:nvSpPr>
              <p:spPr>
                <a:xfrm rot="5400000">
                  <a:off x="278845" y="4179518"/>
                  <a:ext cx="835610"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在宅療養</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環境整備</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7" name="ホームベース 14">
                  <a:extLst>
                    <a:ext uri="{FF2B5EF4-FFF2-40B4-BE49-F238E27FC236}">
                      <a16:creationId xmlns:a16="http://schemas.microsoft.com/office/drawing/2014/main" id="{75AE1B4E-035A-492A-B14B-BF353E68F854}"/>
                    </a:ext>
                  </a:extLst>
                </p:cNvPr>
                <p:cNvSpPr/>
                <p:nvPr/>
              </p:nvSpPr>
              <p:spPr>
                <a:xfrm rot="5400000">
                  <a:off x="-179328" y="5608161"/>
                  <a:ext cx="1764128"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24923" rIns="0" bIns="24923" numCol="1" spcCol="0" rtlCol="0" fromWordArt="0" anchor="t"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退院前</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28"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カンファレンス</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endParaRPr kumimoji="0" lang="en-US" sz="692"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en-US" sz="692"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rPr>
                    <a:t> </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8" name="テキスト ボックス 29">
                  <a:extLst>
                    <a:ext uri="{FF2B5EF4-FFF2-40B4-BE49-F238E27FC236}">
                      <a16:creationId xmlns:a16="http://schemas.microsoft.com/office/drawing/2014/main" id="{12E3091E-3E97-4DFC-8BDC-06698CBF8910}"/>
                    </a:ext>
                  </a:extLst>
                </p:cNvPr>
                <p:cNvSpPr txBox="1"/>
                <p:nvPr/>
              </p:nvSpPr>
              <p:spPr>
                <a:xfrm>
                  <a:off x="378570" y="6887856"/>
                  <a:ext cx="647697" cy="576000"/>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退院時</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99" name="テキスト ボックス 73">
                  <a:extLst>
                    <a:ext uri="{FF2B5EF4-FFF2-40B4-BE49-F238E27FC236}">
                      <a16:creationId xmlns:a16="http://schemas.microsoft.com/office/drawing/2014/main" id="{BFAF1990-473B-4501-9C91-45F7B34DD5AD}"/>
                    </a:ext>
                  </a:extLst>
                </p:cNvPr>
                <p:cNvSpPr txBox="1"/>
                <p:nvPr/>
              </p:nvSpPr>
              <p:spPr>
                <a:xfrm>
                  <a:off x="378570" y="7827203"/>
                  <a:ext cx="647697" cy="1968706"/>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
            <p:nvSpPr>
              <p:cNvPr id="91" name="正方形/長方形 90">
                <a:extLst>
                  <a:ext uri="{FF2B5EF4-FFF2-40B4-BE49-F238E27FC236}">
                    <a16:creationId xmlns:a16="http://schemas.microsoft.com/office/drawing/2014/main" id="{3246464F-C6D5-497F-A5AE-B4B44063C72E}"/>
                  </a:ext>
                </a:extLst>
              </p:cNvPr>
              <p:cNvSpPr/>
              <p:nvPr/>
            </p:nvSpPr>
            <p:spPr>
              <a:xfrm>
                <a:off x="542422" y="5601877"/>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0813942F-1210-4C6A-B289-4C0074BC2730}"/>
                  </a:ext>
                </a:extLst>
              </p:cNvPr>
              <p:cNvSpPr/>
              <p:nvPr/>
            </p:nvSpPr>
            <p:spPr>
              <a:xfrm>
                <a:off x="538405" y="5906904"/>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共 有</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89" name="正方形/長方形 88">
              <a:extLst>
                <a:ext uri="{FF2B5EF4-FFF2-40B4-BE49-F238E27FC236}">
                  <a16:creationId xmlns:a16="http://schemas.microsoft.com/office/drawing/2014/main" id="{9BD20018-D51D-4B77-9CF1-028C67BA722B}"/>
                </a:ext>
              </a:extLst>
            </p:cNvPr>
            <p:cNvSpPr/>
            <p:nvPr/>
          </p:nvSpPr>
          <p:spPr>
            <a:xfrm>
              <a:off x="4715873" y="1466608"/>
              <a:ext cx="1121538" cy="3697143"/>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退院前訪問指導料</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5,800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入院中（外泊時を含む）および退院時</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に利用者またはその家族に対し訪問指導を行った場合、入院中</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回に限り算定できる。ただし、入院後</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14</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日以内に</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回訪問した場合は</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回算定できる。（あらかじめ予定して訪問するものであり、緊急出動するものではない）</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02" name="グループ化 101">
            <a:extLst>
              <a:ext uri="{FF2B5EF4-FFF2-40B4-BE49-F238E27FC236}">
                <a16:creationId xmlns:a16="http://schemas.microsoft.com/office/drawing/2014/main" id="{18023C09-2AC8-4A5F-864E-71B12A56B5EE}"/>
              </a:ext>
            </a:extLst>
          </p:cNvPr>
          <p:cNvGrpSpPr/>
          <p:nvPr/>
        </p:nvGrpSpPr>
        <p:grpSpPr>
          <a:xfrm>
            <a:off x="5164917" y="25428"/>
            <a:ext cx="4485759" cy="6608299"/>
            <a:chOff x="2841164" y="25428"/>
            <a:chExt cx="4485759" cy="6608299"/>
          </a:xfrm>
        </p:grpSpPr>
        <p:sp>
          <p:nvSpPr>
            <p:cNvPr id="103" name="角丸四角形 5">
              <a:extLst>
                <a:ext uri="{FF2B5EF4-FFF2-40B4-BE49-F238E27FC236}">
                  <a16:creationId xmlns:a16="http://schemas.microsoft.com/office/drawing/2014/main" id="{47AB89AC-AF67-48F8-9AE8-976B65C9AC52}"/>
                </a:ext>
              </a:extLst>
            </p:cNvPr>
            <p:cNvSpPr/>
            <p:nvPr/>
          </p:nvSpPr>
          <p:spPr>
            <a:xfrm>
              <a:off x="2841164" y="1722155"/>
              <a:ext cx="4401712" cy="124615"/>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入院・転院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04" name="角丸四角形 33">
              <a:extLst>
                <a:ext uri="{FF2B5EF4-FFF2-40B4-BE49-F238E27FC236}">
                  <a16:creationId xmlns:a16="http://schemas.microsoft.com/office/drawing/2014/main" id="{7352DB80-D208-41A5-99C3-401766E87089}"/>
                </a:ext>
              </a:extLst>
            </p:cNvPr>
            <p:cNvSpPr/>
            <p:nvPr/>
          </p:nvSpPr>
          <p:spPr>
            <a:xfrm>
              <a:off x="2841164" y="6148678"/>
              <a:ext cx="4386471" cy="124615"/>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退院・転院</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05" name="正方形/長方形 104">
              <a:extLst>
                <a:ext uri="{FF2B5EF4-FFF2-40B4-BE49-F238E27FC236}">
                  <a16:creationId xmlns:a16="http://schemas.microsoft.com/office/drawing/2014/main" id="{E0C00FAB-C050-4E6B-9A55-1BF4A37FC47B}"/>
                </a:ext>
              </a:extLst>
            </p:cNvPr>
            <p:cNvSpPr/>
            <p:nvPr/>
          </p:nvSpPr>
          <p:spPr>
            <a:xfrm>
              <a:off x="3407412" y="449178"/>
              <a:ext cx="3838154" cy="134661"/>
            </a:xfrm>
            <a:prstGeom prst="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6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在宅支援グループ</a:t>
              </a:r>
            </a:p>
          </p:txBody>
        </p:sp>
        <p:sp>
          <p:nvSpPr>
            <p:cNvPr id="106" name="正方形/長方形 105">
              <a:extLst>
                <a:ext uri="{FF2B5EF4-FFF2-40B4-BE49-F238E27FC236}">
                  <a16:creationId xmlns:a16="http://schemas.microsoft.com/office/drawing/2014/main" id="{6A200D60-02D6-4EF8-8B1C-30F84013CB0D}"/>
                </a:ext>
              </a:extLst>
            </p:cNvPr>
            <p:cNvSpPr/>
            <p:nvPr/>
          </p:nvSpPr>
          <p:spPr>
            <a:xfrm>
              <a:off x="3407412" y="608429"/>
              <a:ext cx="1246153" cy="249231"/>
            </a:xfrm>
            <a:prstGeom prst="rect">
              <a:avLst/>
            </a:prstGeom>
            <a:solidFill>
              <a:srgbClr val="FFC000">
                <a:lumMod val="60000"/>
                <a:lumOff val="40000"/>
              </a:srgbClr>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居宅介護支援事業所</a:t>
              </a:r>
              <a:endParaRPr kumimoji="0" lang="en-US"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7" name="正方形/長方形 106">
              <a:extLst>
                <a:ext uri="{FF2B5EF4-FFF2-40B4-BE49-F238E27FC236}">
                  <a16:creationId xmlns:a16="http://schemas.microsoft.com/office/drawing/2014/main" id="{CC0B47B1-B2A3-4F01-A129-0026181A1D92}"/>
                </a:ext>
              </a:extLst>
            </p:cNvPr>
            <p:cNvSpPr/>
            <p:nvPr/>
          </p:nvSpPr>
          <p:spPr>
            <a:xfrm>
              <a:off x="4702066" y="4539758"/>
              <a:ext cx="1246154" cy="1179676"/>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退院時共同指導加算</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病院又は診療所に入院中の者が退院するに当たり、退院前カンファレンスに参加し、退院時共同指導（当該医療機関と必要な情報を共有した上で、患者または家族に対して在宅リハビリに必要な指導を共同して行い、その内容を在宅での訪問</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通所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リハビリ計画に反映することをいう。</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を行った後で、初回の訪問</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通所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リハビリを行った場合、当該退院につき</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回に限り所定単位数を加算する。</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8" name="正方形/長方形 107">
              <a:extLst>
                <a:ext uri="{FF2B5EF4-FFF2-40B4-BE49-F238E27FC236}">
                  <a16:creationId xmlns:a16="http://schemas.microsoft.com/office/drawing/2014/main" id="{96C8A7AC-7B3F-42FF-8622-0C6460B08EE0}"/>
                </a:ext>
              </a:extLst>
            </p:cNvPr>
            <p:cNvSpPr/>
            <p:nvPr/>
          </p:nvSpPr>
          <p:spPr>
            <a:xfrm>
              <a:off x="4702067" y="608429"/>
              <a:ext cx="1246153" cy="249231"/>
            </a:xfrm>
            <a:prstGeom prst="rect">
              <a:avLst/>
            </a:prstGeom>
            <a:solidFill>
              <a:srgbClr val="FFC000">
                <a:lumMod val="60000"/>
                <a:lumOff val="40000"/>
              </a:srgbClr>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訪問・通所</a:t>
              </a:r>
              <a:endParaRPr kumimoji="0" lang="en-US"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リハビリテーション</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9" name="正方形/長方形 108">
              <a:extLst>
                <a:ext uri="{FF2B5EF4-FFF2-40B4-BE49-F238E27FC236}">
                  <a16:creationId xmlns:a16="http://schemas.microsoft.com/office/drawing/2014/main" id="{F149B890-05E3-4CD3-8F83-2F4F1DDE317D}"/>
                </a:ext>
              </a:extLst>
            </p:cNvPr>
            <p:cNvSpPr/>
            <p:nvPr/>
          </p:nvSpPr>
          <p:spPr>
            <a:xfrm>
              <a:off x="3407411" y="1912034"/>
              <a:ext cx="1246153" cy="477010"/>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入院時情報連携加算</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250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利用者が病院又は診療所に</a:t>
              </a:r>
              <a:r>
                <a:rPr kumimoji="0" lang="ja-JP" altLang="en-US" sz="485"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入院した日のうち</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に、当該医療機関の職員に対して利用者に係る必要な情報を提供した場合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0" name="正方形/長方形 109">
              <a:extLst>
                <a:ext uri="{FF2B5EF4-FFF2-40B4-BE49-F238E27FC236}">
                  <a16:creationId xmlns:a16="http://schemas.microsoft.com/office/drawing/2014/main" id="{B90A0B8F-D55F-4725-917B-155F002C9413}"/>
                </a:ext>
              </a:extLst>
            </p:cNvPr>
            <p:cNvSpPr/>
            <p:nvPr/>
          </p:nvSpPr>
          <p:spPr>
            <a:xfrm>
              <a:off x="3407410" y="2444526"/>
              <a:ext cx="1246153" cy="478936"/>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入院時情報連携加算</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(Ⅱ)</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200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利用者が病院又は診療所に</a:t>
              </a:r>
              <a:r>
                <a:rPr kumimoji="0" lang="ja-JP" altLang="en-US" sz="485"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入院した日の翌日又は翌々日</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に、当該医療機関の職員に対して利用者に係る必要な情報を提供した場合</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1" name="正方形/長方形 110">
              <a:extLst>
                <a:ext uri="{FF2B5EF4-FFF2-40B4-BE49-F238E27FC236}">
                  <a16:creationId xmlns:a16="http://schemas.microsoft.com/office/drawing/2014/main" id="{068486A4-CA27-4611-8329-4111FDDD077C}"/>
                </a:ext>
              </a:extLst>
            </p:cNvPr>
            <p:cNvSpPr/>
            <p:nvPr/>
          </p:nvSpPr>
          <p:spPr>
            <a:xfrm>
              <a:off x="3407411" y="3971855"/>
              <a:ext cx="1246154" cy="2090593"/>
            </a:xfrm>
            <a:prstGeom prst="rect">
              <a:avLst/>
            </a:prstGeom>
            <a:solidFill>
              <a:srgbClr val="FFE1E1"/>
            </a:solidFill>
            <a:ln w="12700" cap="flat" cmpd="sng" algn="ctr">
              <a:solidFill>
                <a:srgbClr val="FFB9B9"/>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退院・退所加算</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p>
              <a:pPr marL="124190" marR="0" lvl="0" indent="0" defTabSz="316520" eaLnBrk="1" fontAlgn="auto" latinLnBrk="0" hangingPunct="1">
                <a:lnSpc>
                  <a:spcPts val="623"/>
                </a:lnSpc>
                <a:spcBef>
                  <a:spcPts val="0"/>
                </a:spcBef>
                <a:spcAft>
                  <a:spcPts val="0"/>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 </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イ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　ロ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24190" marR="0" lvl="0" indent="0" defTabSz="316520" eaLnBrk="1" fontAlgn="auto" latinLnBrk="0" hangingPunct="1">
                <a:lnSpc>
                  <a:spcPts val="623"/>
                </a:lnSpc>
                <a:spcBef>
                  <a:spcPts val="0"/>
                </a:spcBef>
                <a:spcAft>
                  <a:spcPts val="0"/>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(Ⅱ) </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イ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　ロ </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24190" marR="0" lvl="0" indent="0"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(Ⅲ) 900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単位</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医療機関・施設に入院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していた者が退院</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退所</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し、居宅において居宅サービスまたは地域密着型サービスを利用する場合において、当該利用者の退院にあたって当該医療機関・施設の職員と面談を行い、必要な情報提供を受けた上で居宅サービス計画を作成し、サービスの調整を行った場合に、厚生労働大臣が定める基準に従い入院・入所期間中につき</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回を限度とし加算する。ただし、初回加算を算定する場合は算定しない。</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厚生労働大臣が定める基準：</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病院、診療所の職員から利用者に係る必要な情報の提供を</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(Ⅰ) </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イ　カンファレンス以外の方法で</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40675"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　カンファレンスで</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(Ⅱ) </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イ　カンファレンス以外の方法で</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回以上</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40675"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　</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回（うち</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回以上はカンファレンス）</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208"/>
                </a:spcAft>
                <a:buClrTx/>
                <a:buSzTx/>
                <a:buFontTx/>
                <a:buNone/>
                <a:tabLst/>
                <a:defRPr/>
              </a:pP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(Ⅲ) 3</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回以上（うち</a:t>
              </a:r>
              <a:r>
                <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回以上はカンファレンス）</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415"/>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受けていること</a:t>
              </a:r>
              <a:endParaRPr kumimoji="0" lang="en-US" altLang="ja-JP"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2" name="正方形/長方形 111">
              <a:extLst>
                <a:ext uri="{FF2B5EF4-FFF2-40B4-BE49-F238E27FC236}">
                  <a16:creationId xmlns:a16="http://schemas.microsoft.com/office/drawing/2014/main" id="{D6040513-F122-43E8-94B8-012003F4C6E3}"/>
                </a:ext>
              </a:extLst>
            </p:cNvPr>
            <p:cNvSpPr/>
            <p:nvPr/>
          </p:nvSpPr>
          <p:spPr>
            <a:xfrm>
              <a:off x="5996723" y="603475"/>
              <a:ext cx="1246153" cy="249231"/>
            </a:xfrm>
            <a:prstGeom prst="rect">
              <a:avLst/>
            </a:prstGeom>
            <a:solidFill>
              <a:srgbClr val="FFC000">
                <a:lumMod val="60000"/>
                <a:lumOff val="40000"/>
              </a:srgbClr>
            </a:solidFill>
            <a:ln w="12700" cap="flat" cmpd="sng" algn="ctr">
              <a:solidFill>
                <a:srgbClr val="FFC000">
                  <a:lumMod val="60000"/>
                  <a:lumOff val="40000"/>
                </a:srgbClr>
              </a:solidFill>
              <a:prstDash val="solid"/>
              <a:miter lim="800000"/>
            </a:ln>
            <a:effectLst/>
          </p:spPr>
          <p:txBody>
            <a:bodyPr rot="0" spcFirstLastPara="0" vert="horz" wrap="square" lIns="0" tIns="24923"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　局</a:t>
              </a:r>
              <a:endParaRPr kumimoji="0" lang="ja-JP" altLang="ja-JP" sz="72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 name="正方形/長方形 112">
              <a:extLst>
                <a:ext uri="{FF2B5EF4-FFF2-40B4-BE49-F238E27FC236}">
                  <a16:creationId xmlns:a16="http://schemas.microsoft.com/office/drawing/2014/main" id="{10F208B2-2535-461F-8449-6BEBDD4EE478}"/>
                </a:ext>
              </a:extLst>
            </p:cNvPr>
            <p:cNvSpPr/>
            <p:nvPr/>
          </p:nvSpPr>
          <p:spPr>
            <a:xfrm>
              <a:off x="5996723" y="4539758"/>
              <a:ext cx="1230913" cy="1179676"/>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退院時共同指導料</a:t>
              </a:r>
              <a:endPar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a:t>
              </a: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600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endPar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316520" eaLnBrk="1" fontAlgn="auto" latinLnBrk="0" hangingPunct="1">
                <a:lnSpc>
                  <a:spcPts val="623"/>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機関に入院中の患者について、患者の退院後の訪問薬剤管理指導を担う薬局として当該患者が指定する薬局の薬剤師が、患者の同意を得て、退院後の在宅での療養上必要な薬剤に関する説明及び指導を、入院中の医療機関の保険医又は保健師、助産師、看護師、准看護師、薬剤師、管理栄養士、理学療法士、作業療法士、言語聴覚士若しくは社会福祉士と共同して行った上で、文書により情報提供した場合に、当該入院中１回に限り算定するただし、別に厚生労働大臣が定める疾病等の患者については、当該入院中２回に限り算定できる。</a:t>
              </a:r>
            </a:p>
          </p:txBody>
        </p:sp>
        <p:sp>
          <p:nvSpPr>
            <p:cNvPr id="114" name="テキスト ボックス 6">
              <a:extLst>
                <a:ext uri="{FF2B5EF4-FFF2-40B4-BE49-F238E27FC236}">
                  <a16:creationId xmlns:a16="http://schemas.microsoft.com/office/drawing/2014/main" id="{B50CF8CB-9412-43CA-BB20-4B96E6DE2079}"/>
                </a:ext>
              </a:extLst>
            </p:cNvPr>
            <p:cNvSpPr txBox="1"/>
            <p:nvPr/>
          </p:nvSpPr>
          <p:spPr>
            <a:xfrm>
              <a:off x="6003808" y="4548549"/>
              <a:ext cx="124615" cy="174462"/>
            </a:xfrm>
            <a:prstGeom prst="rect">
              <a:avLst/>
            </a:prstGeom>
            <a:solidFill>
              <a:sysClr val="window" lastClr="FFFFFF"/>
            </a:solidFill>
            <a:ln w="12700">
              <a:solidFill>
                <a:sysClr val="window" lastClr="FFFFFF"/>
              </a:solidFill>
              <a:prstDash val="solid"/>
            </a:ln>
            <a:effectLst/>
          </p:spPr>
          <p:txBody>
            <a:bodyPr rot="0" spcFirstLastPara="0" vert="eaVert" wrap="square" lIns="0" tIns="0" rIns="0" bIns="0" numCol="1" spcCol="0" rtlCol="0" fromWordArt="0" anchor="t" anchorCtr="1"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実施</a:t>
              </a:r>
              <a:endParaRPr kumimoji="0" lang="ja-JP" altLang="en-US" sz="623"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nvGrpSpPr>
            <p:cNvPr id="115" name="グループ化 114">
              <a:extLst>
                <a:ext uri="{FF2B5EF4-FFF2-40B4-BE49-F238E27FC236}">
                  <a16:creationId xmlns:a16="http://schemas.microsoft.com/office/drawing/2014/main" id="{910B0158-8019-4220-AFA4-496EE033D675}"/>
                </a:ext>
              </a:extLst>
            </p:cNvPr>
            <p:cNvGrpSpPr/>
            <p:nvPr/>
          </p:nvGrpSpPr>
          <p:grpSpPr>
            <a:xfrm>
              <a:off x="2874188" y="961695"/>
              <a:ext cx="449727" cy="5672032"/>
              <a:chOff x="378566" y="1389115"/>
              <a:chExt cx="649606" cy="8192935"/>
            </a:xfrm>
          </p:grpSpPr>
          <p:grpSp>
            <p:nvGrpSpPr>
              <p:cNvPr id="119" name="グループ化 118">
                <a:extLst>
                  <a:ext uri="{FF2B5EF4-FFF2-40B4-BE49-F238E27FC236}">
                    <a16:creationId xmlns:a16="http://schemas.microsoft.com/office/drawing/2014/main" id="{EA6CEB02-2998-42DE-8C39-98A9AE198E8E}"/>
                  </a:ext>
                </a:extLst>
              </p:cNvPr>
              <p:cNvGrpSpPr/>
              <p:nvPr/>
            </p:nvGrpSpPr>
            <p:grpSpPr>
              <a:xfrm>
                <a:off x="378566" y="1389115"/>
                <a:ext cx="649606" cy="8192935"/>
                <a:chOff x="378566" y="1389115"/>
                <a:chExt cx="649606" cy="8192935"/>
              </a:xfrm>
            </p:grpSpPr>
            <p:sp>
              <p:nvSpPr>
                <p:cNvPr id="122" name="テキスト ボックス 91">
                  <a:extLst>
                    <a:ext uri="{FF2B5EF4-FFF2-40B4-BE49-F238E27FC236}">
                      <a16:creationId xmlns:a16="http://schemas.microsoft.com/office/drawing/2014/main" id="{1485AAA7-0E63-4B51-BCA6-9DA4F349BAF2}"/>
                    </a:ext>
                  </a:extLst>
                </p:cNvPr>
                <p:cNvSpPr txBox="1"/>
                <p:nvPr/>
              </p:nvSpPr>
              <p:spPr>
                <a:xfrm>
                  <a:off x="380475" y="1389115"/>
                  <a:ext cx="647697" cy="1051935"/>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23" name="ホームベース 11">
                  <a:extLst>
                    <a:ext uri="{FF2B5EF4-FFF2-40B4-BE49-F238E27FC236}">
                      <a16:creationId xmlns:a16="http://schemas.microsoft.com/office/drawing/2014/main" id="{45F2B6F2-AD9E-4993-A123-76724ECE0191}"/>
                    </a:ext>
                  </a:extLst>
                </p:cNvPr>
                <p:cNvSpPr/>
                <p:nvPr/>
              </p:nvSpPr>
              <p:spPr>
                <a:xfrm rot="5400000">
                  <a:off x="-153308" y="3293702"/>
                  <a:ext cx="1710813" cy="647062"/>
                </a:xfrm>
                <a:prstGeom prst="homePlate">
                  <a:avLst>
                    <a:gd name="adj" fmla="val 20530"/>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スクリー</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ニング</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24" name="ホームベース 12">
                  <a:extLst>
                    <a:ext uri="{FF2B5EF4-FFF2-40B4-BE49-F238E27FC236}">
                      <a16:creationId xmlns:a16="http://schemas.microsoft.com/office/drawing/2014/main" id="{C0D53244-BB3F-4B4A-867F-581550DBDEE4}"/>
                    </a:ext>
                  </a:extLst>
                </p:cNvPr>
                <p:cNvSpPr/>
                <p:nvPr/>
              </p:nvSpPr>
              <p:spPr>
                <a:xfrm rot="5400000">
                  <a:off x="233780" y="4722791"/>
                  <a:ext cx="936000" cy="646427"/>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情報収集</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共有</a:t>
                  </a:r>
                  <a:endParaRPr kumimoji="0" lang="ja-JP" altLang="en-US" sz="727"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25" name="ホームベース 13">
                  <a:extLst>
                    <a:ext uri="{FF2B5EF4-FFF2-40B4-BE49-F238E27FC236}">
                      <a16:creationId xmlns:a16="http://schemas.microsoft.com/office/drawing/2014/main" id="{F5D04720-0A31-48B7-B09F-E4EF0CBC8436}"/>
                    </a:ext>
                  </a:extLst>
                </p:cNvPr>
                <p:cNvSpPr/>
                <p:nvPr/>
              </p:nvSpPr>
              <p:spPr>
                <a:xfrm rot="5400000">
                  <a:off x="369663" y="5746029"/>
                  <a:ext cx="664874"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0" rIns="0" bIns="24923" numCol="1" spcCol="0" rtlCol="0" fromWordArt="0" anchor="ctr" anchorCtr="0" forceAA="0" upright="1"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在宅療養</a:t>
                  </a:r>
                  <a:br>
                    <a:rPr kumimoji="0" 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br>
                  <a:r>
                    <a:rPr kumimoji="0" lang="ja-JP" altLang="en-US" sz="727"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環境整備</a:t>
                  </a:r>
                  <a:endParaRPr kumimoji="0" lang="ja-JP" altLang="en-US" sz="831"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26" name="ホームベース 14">
                  <a:extLst>
                    <a:ext uri="{FF2B5EF4-FFF2-40B4-BE49-F238E27FC236}">
                      <a16:creationId xmlns:a16="http://schemas.microsoft.com/office/drawing/2014/main" id="{5EBFFB4F-D305-4003-B990-3E1F99E4C830}"/>
                    </a:ext>
                  </a:extLst>
                </p:cNvPr>
                <p:cNvSpPr/>
                <p:nvPr/>
              </p:nvSpPr>
              <p:spPr>
                <a:xfrm rot="5400000">
                  <a:off x="-149889" y="7085887"/>
                  <a:ext cx="1703978" cy="647062"/>
                </a:xfrm>
                <a:prstGeom prst="homePlate">
                  <a:avLst>
                    <a:gd name="adj" fmla="val 24964"/>
                  </a:avLst>
                </a:prstGeom>
                <a:solidFill>
                  <a:sysClr val="window" lastClr="FFFFFF">
                    <a:lumMod val="50000"/>
                  </a:sysClr>
                </a:solidFill>
                <a:ln w="12700" cap="flat" cmpd="sng" algn="ctr">
                  <a:noFill/>
                  <a:prstDash val="solid"/>
                  <a:miter lim="800000"/>
                </a:ln>
                <a:effectLst/>
              </p:spPr>
              <p:txBody>
                <a:bodyPr rot="0" spcFirstLastPara="0" vert="horz" wrap="square" lIns="0" tIns="24923" rIns="0" bIns="24923" numCol="1" spcCol="0" rtlCol="0" fromWordArt="0" anchor="t" anchorCtr="0" forceAA="0" upright="1"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0"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退院前</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692" b="1" i="0" u="none" strike="noStrike" kern="100" cap="none" spc="-28" normalizeH="0" baseline="0" noProof="0" dirty="0">
                      <a:ln>
                        <a:noFill/>
                      </a:ln>
                      <a:solidFill>
                        <a:prstClr val="white"/>
                      </a:solidFill>
                      <a:effectLst/>
                      <a:uLnTx/>
                      <a:uFillTx/>
                      <a:latin typeface="Calibri" panose="020F0502020204030204"/>
                      <a:ea typeface="Meiryo UI" panose="020B0604030504040204" pitchFamily="50" charset="-128"/>
                      <a:cs typeface="メイリオ" panose="020B0604030504040204" pitchFamily="50" charset="-128"/>
                    </a:rPr>
                    <a:t>カンファレンス</a:t>
                  </a:r>
                  <a:endParaRPr kumimoji="0" lang="ja-JP" altLang="en-US" sz="692" b="0" i="0" u="none" strike="noStrike" kern="100" cap="none" spc="0" normalizeH="0" baseline="0" noProof="0" dirty="0">
                    <a:ln>
                      <a:noFill/>
                    </a:ln>
                    <a:solidFill>
                      <a:prstClr val="white"/>
                    </a:solidFill>
                    <a:effectLst/>
                    <a:uLnTx/>
                    <a:uFillTx/>
                    <a:latin typeface="Calibri" panose="020F0502020204030204"/>
                    <a:ea typeface="游明朝" panose="02020400000000000000" pitchFamily="18" charset="-128"/>
                    <a:cs typeface="Times New Roman" panose="02020603050405020304" pitchFamily="18" charset="0"/>
                  </a:endParaRPr>
                </a:p>
                <a:p>
                  <a:pPr marL="0" marR="0" lvl="0" indent="0" algn="ctr" defTabSz="316520" eaLnBrk="1" fontAlgn="auto" latinLnBrk="0" hangingPunct="1">
                    <a:lnSpc>
                      <a:spcPts val="831"/>
                    </a:lnSpc>
                    <a:spcBef>
                      <a:spcPts val="0"/>
                    </a:spcBef>
                    <a:spcAft>
                      <a:spcPts val="0"/>
                    </a:spcAft>
                    <a:buClrTx/>
                    <a:buSzTx/>
                    <a:buFontTx/>
                    <a:buNone/>
                    <a:tabLst/>
                    <a:defRPr/>
                  </a:pPr>
                  <a:endParaRPr kumimoji="0" lang="en-US" sz="692" b="1" i="0" u="none" strike="noStrike" kern="100" cap="none" spc="-28" normalizeH="0" baseline="0" noProof="0" dirty="0">
                    <a:ln>
                      <a:noFill/>
                    </a:ln>
                    <a:solidFill>
                      <a:prstClr val="white"/>
                    </a:solidFill>
                    <a:effectLst/>
                    <a:uLnTx/>
                    <a:uFillTx/>
                    <a:latin typeface="Meiryo UI" panose="020B0604030504040204" pitchFamily="50" charset="-128"/>
                    <a:ea typeface="游明朝" panose="02020400000000000000" pitchFamily="18" charset="-128"/>
                    <a:cs typeface="メイリオ" panose="020B0604030504040204" pitchFamily="50" charset="-128"/>
                  </a:endParaRPr>
                </a:p>
              </p:txBody>
            </p:sp>
            <p:sp>
              <p:nvSpPr>
                <p:cNvPr id="127" name="テキスト ボックス 29">
                  <a:extLst>
                    <a:ext uri="{FF2B5EF4-FFF2-40B4-BE49-F238E27FC236}">
                      <a16:creationId xmlns:a16="http://schemas.microsoft.com/office/drawing/2014/main" id="{575DBA18-0042-4D50-BB61-F71453CE6FD5}"/>
                    </a:ext>
                  </a:extLst>
                </p:cNvPr>
                <p:cNvSpPr txBox="1"/>
                <p:nvPr/>
              </p:nvSpPr>
              <p:spPr>
                <a:xfrm>
                  <a:off x="378569" y="8396977"/>
                  <a:ext cx="647697" cy="359891"/>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退院時</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sp>
              <p:nvSpPr>
                <p:cNvPr id="128" name="テキスト ボックス 73">
                  <a:extLst>
                    <a:ext uri="{FF2B5EF4-FFF2-40B4-BE49-F238E27FC236}">
                      <a16:creationId xmlns:a16="http://schemas.microsoft.com/office/drawing/2014/main" id="{9C85FDA9-E40F-4622-BC46-7057BFAF89E5}"/>
                    </a:ext>
                  </a:extLst>
                </p:cNvPr>
                <p:cNvSpPr txBox="1"/>
                <p:nvPr/>
              </p:nvSpPr>
              <p:spPr>
                <a:xfrm>
                  <a:off x="378570" y="9172329"/>
                  <a:ext cx="647697" cy="409721"/>
                </a:xfrm>
                <a:prstGeom prst="rect">
                  <a:avLst/>
                </a:prstGeom>
                <a:solidFill>
                  <a:sysClr val="window" lastClr="FFFFFF">
                    <a:lumMod val="50000"/>
                  </a:sys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727" b="1" i="0" u="none" strike="noStrike" kern="100" cap="none" spc="0" normalizeH="0" baseline="0" noProof="0" dirty="0">
                      <a:ln>
                        <a:noFill/>
                      </a:ln>
                      <a:solidFill>
                        <a:srgbClr val="FFFFFF"/>
                      </a:solidFill>
                      <a:effectLst/>
                      <a:uLnTx/>
                      <a:uFillTx/>
                      <a:latin typeface="Calibri" panose="020F0502020204030204"/>
                      <a:ea typeface="Meiryo UI" panose="020B0604030504040204" pitchFamily="50" charset="-128"/>
                      <a:cs typeface="メイリオ" panose="020B0604030504040204" pitchFamily="50" charset="-128"/>
                    </a:rPr>
                    <a:t>在　宅</a:t>
                  </a:r>
                  <a:endParaRPr kumimoji="0" lang="ja-JP" altLang="en-US" sz="831"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
            <p:nvSpPr>
              <p:cNvPr id="120" name="正方形/長方形 119">
                <a:extLst>
                  <a:ext uri="{FF2B5EF4-FFF2-40B4-BE49-F238E27FC236}">
                    <a16:creationId xmlns:a16="http://schemas.microsoft.com/office/drawing/2014/main" id="{51AAC176-8EE6-4C33-95F6-DF87C0FB692A}"/>
                  </a:ext>
                </a:extLst>
              </p:cNvPr>
              <p:cNvSpPr/>
              <p:nvPr/>
            </p:nvSpPr>
            <p:spPr>
              <a:xfrm>
                <a:off x="515048" y="7082176"/>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 施</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1" name="正方形/長方形 120">
                <a:extLst>
                  <a:ext uri="{FF2B5EF4-FFF2-40B4-BE49-F238E27FC236}">
                    <a16:creationId xmlns:a16="http://schemas.microsoft.com/office/drawing/2014/main" id="{7BC0F950-D944-4FC1-8785-6ECC9A2C9421}"/>
                  </a:ext>
                </a:extLst>
              </p:cNvPr>
              <p:cNvSpPr/>
              <p:nvPr/>
            </p:nvSpPr>
            <p:spPr>
              <a:xfrm>
                <a:off x="511031" y="7387203"/>
                <a:ext cx="396000" cy="180000"/>
              </a:xfrm>
              <a:prstGeom prst="rect">
                <a:avLst/>
              </a:prstGeom>
              <a:solidFill>
                <a:sysClr val="window" lastClr="FFFFFF"/>
              </a:solidFill>
              <a:ln w="12700" cap="flat" cmpd="sng" algn="ctr">
                <a:noFill/>
                <a:prstDash val="solid"/>
                <a:miter lim="800000"/>
              </a:ln>
              <a:effectLst/>
            </p:spPr>
            <p:txBody>
              <a:bodyPr rot="0" spcFirstLastPara="0" vert="horz" wrap="square" lIns="24923" tIns="24923" rIns="24923" bIns="24923" numCol="1" spcCol="0" rtlCol="0" fromWordArt="0" anchor="ctr" anchorCtr="0" forceAA="0" compatLnSpc="1">
                <a:prstTxWarp prst="textNoShape">
                  <a:avLst/>
                </a:prstTxWarp>
                <a:noAutofit/>
              </a:bodyPr>
              <a:lstStyle/>
              <a:p>
                <a:pPr marL="0" marR="0" lvl="0" indent="0" algn="ctr" defTabSz="316520" eaLnBrk="1" fontAlgn="auto" latinLnBrk="0" hangingPunct="1">
                  <a:lnSpc>
                    <a:spcPct val="100000"/>
                  </a:lnSpc>
                  <a:spcBef>
                    <a:spcPts val="0"/>
                  </a:spcBef>
                  <a:spcAft>
                    <a:spcPts val="0"/>
                  </a:spcAft>
                  <a:buClrTx/>
                  <a:buSzTx/>
                  <a:buFontTx/>
                  <a:buNone/>
                  <a:tabLst/>
                  <a:defRPr/>
                </a:pPr>
                <a:r>
                  <a:rPr kumimoji="0" lang="ja-JP" altLang="en-US"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共 有</a:t>
                </a:r>
                <a:endParaRPr kumimoji="0" lang="en-US" altLang="ja-JP" sz="62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16" name="テキスト ボックス 115">
              <a:extLst>
                <a:ext uri="{FF2B5EF4-FFF2-40B4-BE49-F238E27FC236}">
                  <a16:creationId xmlns:a16="http://schemas.microsoft.com/office/drawing/2014/main" id="{5C0E15D8-C674-4BE3-AF55-7949C6397268}"/>
                </a:ext>
              </a:extLst>
            </p:cNvPr>
            <p:cNvSpPr txBox="1"/>
            <p:nvPr/>
          </p:nvSpPr>
          <p:spPr>
            <a:xfrm>
              <a:off x="3874028" y="25428"/>
              <a:ext cx="3452895" cy="262892"/>
            </a:xfrm>
            <a:prstGeom prst="rect">
              <a:avLst/>
            </a:prstGeom>
            <a:noFill/>
          </p:spPr>
          <p:txBody>
            <a:bodyPr wrap="square" rtlCol="0">
              <a:spAutoFit/>
            </a:bodyPr>
            <a:lstStyle/>
            <a:p>
              <a:pPr marL="0" marR="0" lvl="0" indent="0" defTabSz="316520" eaLnBrk="1" fontAlgn="auto" latinLnBrk="0" hangingPunct="1">
                <a:lnSpc>
                  <a:spcPct val="100000"/>
                </a:lnSpc>
                <a:spcBef>
                  <a:spcPts val="0"/>
                </a:spcBef>
                <a:spcAft>
                  <a:spcPts val="0"/>
                </a:spcAft>
                <a:buClrTx/>
                <a:buSzTx/>
                <a:buFontTx/>
                <a:buNone/>
                <a:tabLst/>
                <a:defRPr/>
              </a:pPr>
              <a:r>
                <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退院時カンファレンスは報酬の対象にかかわらず必要なサービス機関との連携のため参加が推奨される</a:t>
              </a:r>
              <a:endPar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316520" eaLnBrk="1" fontAlgn="auto" latinLnBrk="0" hangingPunct="1">
                <a:lnSpc>
                  <a:spcPct val="100000"/>
                </a:lnSpc>
                <a:spcBef>
                  <a:spcPts val="0"/>
                </a:spcBef>
                <a:spcAft>
                  <a:spcPts val="0"/>
                </a:spcAft>
                <a:buClrTx/>
                <a:buSzTx/>
                <a:buFontTx/>
                <a:buNone/>
                <a:tabLst/>
                <a:defRPr/>
              </a:pPr>
              <a:r>
                <a:rPr kumimoji="1" lang="en-US" altLang="ja-JP"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554"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訪問介護、訪問入浴、通所介護、通所リハビリのサービスを利用する上で、かかりつけ医の情報提供が必要とされる</a:t>
              </a:r>
            </a:p>
          </p:txBody>
        </p:sp>
        <p:sp>
          <p:nvSpPr>
            <p:cNvPr id="117" name="正方形/長方形 116">
              <a:extLst>
                <a:ext uri="{FF2B5EF4-FFF2-40B4-BE49-F238E27FC236}">
                  <a16:creationId xmlns:a16="http://schemas.microsoft.com/office/drawing/2014/main" id="{892CE726-742A-4B7B-93DF-FCC665830E43}"/>
                </a:ext>
              </a:extLst>
            </p:cNvPr>
            <p:cNvSpPr/>
            <p:nvPr/>
          </p:nvSpPr>
          <p:spPr>
            <a:xfrm>
              <a:off x="5996723" y="960471"/>
              <a:ext cx="1230913" cy="729487"/>
            </a:xfrm>
            <a:prstGeom prst="rect">
              <a:avLst/>
            </a:prstGeom>
            <a:solidFill>
              <a:srgbClr val="5B9BD5">
                <a:lumMod val="20000"/>
                <a:lumOff val="80000"/>
              </a:srgbClr>
            </a:solidFill>
            <a:ln w="12700" cap="flat" cmpd="sng" algn="ctr">
              <a:solidFill>
                <a:srgbClr val="4472C4">
                  <a:lumMod val="40000"/>
                  <a:lumOff val="60000"/>
                </a:srgbClr>
              </a:solidFill>
              <a:prstDash val="solid"/>
              <a:miter lim="800000"/>
            </a:ln>
            <a:effectLst/>
          </p:spPr>
          <p:txBody>
            <a:bodyPr rot="0" spcFirstLastPara="0" vert="horz" wrap="square" lIns="24923" tIns="24923" rIns="24923" bIns="0" numCol="1" spcCol="0" rtlCol="0" fromWordArt="0" anchor="t" anchorCtr="0" forceAA="0" compatLnSpc="1">
              <a:prstTxWarp prst="textNoShape">
                <a:avLst/>
              </a:prstTxWarp>
              <a:noAutofit/>
            </a:bodyPr>
            <a:lstStyle/>
            <a:p>
              <a:pPr marL="0" marR="0" lvl="0" indent="0" algn="ctr" defTabSz="316520" eaLnBrk="1" fontAlgn="auto" latinLnBrk="0" hangingPunct="1">
                <a:lnSpc>
                  <a:spcPts val="623"/>
                </a:lnSpc>
                <a:spcBef>
                  <a:spcPts val="0"/>
                </a:spcBef>
                <a:spcAft>
                  <a:spcPts val="0"/>
                </a:spcAft>
                <a:buClrTx/>
                <a:buSzTx/>
                <a:buFontTx/>
                <a:buNone/>
                <a:tabLst/>
                <a:defRPr/>
              </a:pPr>
              <a:r>
                <a:rPr kumimoji="0" lang="ja-JP" altLang="en-US"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服薬情報等提供料</a:t>
              </a:r>
              <a:r>
                <a:rPr kumimoji="0" lang="en-US" altLang="ja-JP" sz="55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a:t>
              </a:r>
            </a:p>
            <a:p>
              <a:pPr marL="0" marR="0" lvl="0" indent="0" algn="ctr" defTabSz="316520" eaLnBrk="1" fontAlgn="auto" latinLnBrk="0" hangingPunct="1">
                <a:lnSpc>
                  <a:spcPts val="623"/>
                </a:lnSpc>
                <a:spcBef>
                  <a:spcPts val="0"/>
                </a:spcBef>
                <a:spcAft>
                  <a:spcPts val="208"/>
                </a:spcAft>
                <a:buClrTx/>
                <a:buSzTx/>
                <a:buFontTx/>
                <a:buNone/>
                <a:tabLst/>
                <a:defRPr/>
              </a:pPr>
              <a:r>
                <a:rPr kumimoji="0" lang="en-US" altLang="ja-JP"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50</a:t>
              </a:r>
              <a:r>
                <a:rPr kumimoji="0" lang="ja-JP" altLang="en-US" sz="48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点</a:t>
              </a:r>
            </a:p>
            <a:p>
              <a:pPr marL="0" marR="0" lvl="0" indent="0" algn="just" defTabSz="316520" eaLnBrk="1" fontAlgn="auto" latinLnBrk="0" hangingPunct="1">
                <a:lnSpc>
                  <a:spcPts val="623"/>
                </a:lnSpc>
                <a:spcBef>
                  <a:spcPts val="0"/>
                </a:spcBef>
                <a:spcAft>
                  <a:spcPts val="208"/>
                </a:spcAft>
                <a:buClrTx/>
                <a:buSzTx/>
                <a:buFontTx/>
                <a:buNone/>
                <a:tabLst/>
                <a:defRPr/>
              </a:pPr>
              <a:r>
                <a:rPr kumimoji="0" lang="ja-JP" altLang="en-US" sz="4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前の患者に係る医療機関の求めがあった場合において、患者の同意を得た上で、患者の服用薬の情報等について一元的に把握し、必要に応じて患者が薬局に持参した服用薬の整理を行うとともに、医療機関に必要な情報を文書により提供等した場合に３月に１回に限り算定する。</a:t>
              </a:r>
            </a:p>
          </p:txBody>
        </p:sp>
        <p:sp>
          <p:nvSpPr>
            <p:cNvPr id="118" name="テキスト ボックス 6">
              <a:extLst>
                <a:ext uri="{FF2B5EF4-FFF2-40B4-BE49-F238E27FC236}">
                  <a16:creationId xmlns:a16="http://schemas.microsoft.com/office/drawing/2014/main" id="{0BCA4101-2E31-4C7E-B99D-7B9AB1385E5C}"/>
                </a:ext>
              </a:extLst>
            </p:cNvPr>
            <p:cNvSpPr txBox="1"/>
            <p:nvPr/>
          </p:nvSpPr>
          <p:spPr>
            <a:xfrm>
              <a:off x="4709099" y="4548549"/>
              <a:ext cx="124615" cy="174462"/>
            </a:xfrm>
            <a:prstGeom prst="rect">
              <a:avLst/>
            </a:prstGeom>
            <a:solidFill>
              <a:sysClr val="window" lastClr="FFFFFF"/>
            </a:solidFill>
            <a:ln w="12700">
              <a:solidFill>
                <a:sysClr val="window" lastClr="FFFFFF"/>
              </a:solidFill>
              <a:prstDash val="solid"/>
            </a:ln>
            <a:effectLst/>
          </p:spPr>
          <p:txBody>
            <a:bodyPr rot="0" spcFirstLastPara="0" vert="eaVert" wrap="square" lIns="0" tIns="0" rIns="0" bIns="0" numCol="1" spcCol="0" rtlCol="0" fromWordArt="0" anchor="t" anchorCtr="1" forceAA="0" compatLnSpc="1">
              <a:prstTxWarp prst="textNoShape">
                <a:avLst/>
              </a:prstTxWarp>
              <a:noAutofit/>
            </a:bodyPr>
            <a:lstStyle/>
            <a:p>
              <a:pPr marL="0" marR="0" lvl="0" indent="0" algn="ctr" defTabSz="316520" eaLnBrk="1" fontAlgn="auto" latinLnBrk="0" hangingPunct="1">
                <a:lnSpc>
                  <a:spcPts val="831"/>
                </a:lnSpc>
                <a:spcBef>
                  <a:spcPts val="0"/>
                </a:spcBef>
                <a:spcAft>
                  <a:spcPts val="0"/>
                </a:spcAft>
                <a:buClrTx/>
                <a:buSzTx/>
                <a:buFontTx/>
                <a:buNone/>
                <a:tabLst/>
                <a:defRPr/>
              </a:pPr>
              <a:r>
                <a:rPr kumimoji="0" lang="ja-JP" altLang="en-US" sz="485" b="0" i="0" u="none" strike="noStrike" kern="100" cap="none" spc="0" normalizeH="0" baseline="0" noProof="0" dirty="0">
                  <a:ln>
                    <a:noFill/>
                  </a:ln>
                  <a:solidFill>
                    <a:srgbClr val="000000"/>
                  </a:solidFill>
                  <a:effectLst/>
                  <a:uLnTx/>
                  <a:uFillTx/>
                  <a:latin typeface="Calibri" panose="020F0502020204030204"/>
                  <a:ea typeface="Meiryo UI" panose="020B0604030504040204" pitchFamily="50" charset="-128"/>
                  <a:cs typeface="Times New Roman" panose="02020603050405020304" pitchFamily="18" charset="0"/>
                </a:rPr>
                <a:t>実施</a:t>
              </a:r>
              <a:endParaRPr kumimoji="0" lang="ja-JP" altLang="en-US" sz="623" b="0" i="0" u="none" strike="noStrike" kern="100" cap="none" spc="0" normalizeH="0" baseline="0" noProof="0" dirty="0">
                <a:ln>
                  <a:noFill/>
                </a:ln>
                <a:solidFill>
                  <a:prstClr val="black"/>
                </a:solidFill>
                <a:effectLst/>
                <a:uLnTx/>
                <a:uFillTx/>
                <a:latin typeface="Calibri" panose="020F0502020204030204"/>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347957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B40B59D-2423-44BE-8CE7-78AFAE5703D0}"/>
              </a:ext>
            </a:extLst>
          </p:cNvPr>
          <p:cNvSpPr>
            <a:spLocks noGrp="1"/>
          </p:cNvSpPr>
          <p:nvPr>
            <p:ph type="sldNum" sz="quarter" idx="12"/>
          </p:nvPr>
        </p:nvSpPr>
        <p:spPr/>
        <p:txBody>
          <a:bodyPr/>
          <a:lstStyle/>
          <a:p>
            <a:fld id="{4FE12B48-29AB-462E-9BFB-ECF3D6D660A7}" type="slidenum">
              <a:rPr kumimoji="1" lang="ja-JP" altLang="en-US" smtClean="0"/>
              <a:t>4</a:t>
            </a:fld>
            <a:endParaRPr kumimoji="1" lang="ja-JP" altLang="en-US"/>
          </a:p>
        </p:txBody>
      </p:sp>
      <p:graphicFrame>
        <p:nvGraphicFramePr>
          <p:cNvPr id="3" name="表 13">
            <a:extLst>
              <a:ext uri="{FF2B5EF4-FFF2-40B4-BE49-F238E27FC236}">
                <a16:creationId xmlns:a16="http://schemas.microsoft.com/office/drawing/2014/main" id="{28E7A0F0-389C-42A9-B06B-D44BD1270EEC}"/>
              </a:ext>
            </a:extLst>
          </p:cNvPr>
          <p:cNvGraphicFramePr>
            <a:graphicFrameLocks noGrp="1"/>
          </p:cNvGraphicFramePr>
          <p:nvPr>
            <p:extLst>
              <p:ext uri="{D42A27DB-BD31-4B8C-83A1-F6EECF244321}">
                <p14:modId xmlns:p14="http://schemas.microsoft.com/office/powerpoint/2010/main" val="614965571"/>
              </p:ext>
            </p:extLst>
          </p:nvPr>
        </p:nvGraphicFramePr>
        <p:xfrm>
          <a:off x="344704" y="82690"/>
          <a:ext cx="4512522" cy="2567940"/>
        </p:xfrm>
        <a:graphic>
          <a:graphicData uri="http://schemas.openxmlformats.org/drawingml/2006/table">
            <a:tbl>
              <a:tblPr firstRow="1" bandRow="1">
                <a:tableStyleId>{5940675A-B579-460E-94D1-54222C63F5DA}</a:tableStyleId>
              </a:tblPr>
              <a:tblGrid>
                <a:gridCol w="734796">
                  <a:extLst>
                    <a:ext uri="{9D8B030D-6E8A-4147-A177-3AD203B41FA5}">
                      <a16:colId xmlns:a16="http://schemas.microsoft.com/office/drawing/2014/main" val="2622532712"/>
                    </a:ext>
                  </a:extLst>
                </a:gridCol>
                <a:gridCol w="1612900">
                  <a:extLst>
                    <a:ext uri="{9D8B030D-6E8A-4147-A177-3AD203B41FA5}">
                      <a16:colId xmlns:a16="http://schemas.microsoft.com/office/drawing/2014/main" val="60361778"/>
                    </a:ext>
                  </a:extLst>
                </a:gridCol>
                <a:gridCol w="2164826">
                  <a:extLst>
                    <a:ext uri="{9D8B030D-6E8A-4147-A177-3AD203B41FA5}">
                      <a16:colId xmlns:a16="http://schemas.microsoft.com/office/drawing/2014/main" val="4181858217"/>
                    </a:ext>
                  </a:extLst>
                </a:gridCol>
              </a:tblGrid>
              <a:tr h="166267">
                <a:tc grid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008080"/>
                          </a:solidFill>
                          <a:effectLst/>
                          <a:latin typeface="游ゴシック" panose="020B0400000000000000" pitchFamily="50" charset="-128"/>
                          <a:ea typeface="游ゴシック" panose="020B0400000000000000" pitchFamily="50" charset="-128"/>
                        </a:rPr>
                        <a:t>医療機関の病棟機能</a:t>
                      </a:r>
                      <a:endParaRPr kumimoji="1" lang="en-US" altLang="ja-JP" sz="700" b="1" dirty="0">
                        <a:ln>
                          <a:noFill/>
                        </a:ln>
                        <a:solidFill>
                          <a:srgbClr val="008080"/>
                        </a:solidFill>
                        <a:effectLst/>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dirty="0">
                        <a:ln>
                          <a:noFill/>
                        </a:ln>
                        <a:solidFill>
                          <a:srgbClr val="008080"/>
                        </a:solidFill>
                        <a:effectLst/>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dirty="0">
                          <a:ln>
                            <a:noFill/>
                          </a:ln>
                          <a:solidFill>
                            <a:srgbClr val="008080"/>
                          </a:solidFill>
                          <a:effectLst/>
                          <a:latin typeface="游ゴシック" panose="020B0400000000000000" pitchFamily="50" charset="-128"/>
                          <a:ea typeface="游ゴシック" panose="020B0400000000000000" pitchFamily="50" charset="-128"/>
                        </a:rPr>
                        <a:t>一般（入院基本料及び特定入院料）</a:t>
                      </a:r>
                      <a:endParaRPr kumimoji="1" lang="en-US" altLang="ja-JP" sz="700" b="1" dirty="0">
                        <a:ln>
                          <a:noFill/>
                        </a:ln>
                        <a:solidFill>
                          <a:srgbClr val="008080"/>
                        </a:solidFill>
                        <a:effectLst/>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hMerge="1">
                  <a:txBody>
                    <a:bodyPr/>
                    <a:lstStyle/>
                    <a:p>
                      <a:endParaRPr kumimoji="1" lang="ja-JP" altLang="en-US" sz="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15115597"/>
                  </a:ext>
                </a:extLst>
              </a:tr>
              <a:tr h="16626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50" b="1" dirty="0">
                          <a:ln>
                            <a:noFill/>
                          </a:ln>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医療機能・名称・病棟説明</a:t>
                      </a:r>
                    </a:p>
                  </a:txBody>
                  <a:tcPr anchor="ctr" anchorCtr="1">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hMerge="1">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r>
                        <a:rPr kumimoji="1" lang="ja-JP" altLang="en-US" sz="5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ポイント・キーワード</a:t>
                      </a: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solidFill>
                      <a:srgbClr val="009999"/>
                    </a:solidFill>
                  </a:tcPr>
                </a:tc>
                <a:extLst>
                  <a:ext uri="{0D108BD9-81ED-4DB2-BD59-A6C34878D82A}">
                    <a16:rowId xmlns:a16="http://schemas.microsoft.com/office/drawing/2014/main" val="2833880502"/>
                  </a:ext>
                </a:extLst>
              </a:tr>
              <a:tr h="233684">
                <a:tc>
                  <a:txBody>
                    <a:bodyPr/>
                    <a:lstStyle/>
                    <a:p>
                      <a:r>
                        <a:rPr kumimoji="1" lang="ja-JP" altLang="en-US" sz="550" dirty="0">
                          <a:latin typeface="游ゴシック" panose="020B0400000000000000" pitchFamily="50" charset="-128"/>
                          <a:ea typeface="游ゴシック" panose="020B0400000000000000" pitchFamily="50" charset="-128"/>
                        </a:rPr>
                        <a:t>急性期一般病棟</a:t>
                      </a: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急性期（手術や発作などの生命の危機に深く関わる状態）の患者に対し、状態の早期安定化に向けて医療を提供する病棟。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・治療が終了したら退院や医療施設への転院が必要。</a:t>
                      </a:r>
                    </a:p>
                    <a:p>
                      <a:pPr algn="just"/>
                      <a:r>
                        <a:rPr kumimoji="1" lang="ja-JP" altLang="en-US" sz="550" dirty="0">
                          <a:latin typeface="游ゴシック" panose="020B0400000000000000" pitchFamily="50" charset="-128"/>
                          <a:ea typeface="游ゴシック" panose="020B0400000000000000" pitchFamily="50" charset="-128"/>
                        </a:rPr>
                        <a:t>・概ねの入院期間は</a:t>
                      </a:r>
                      <a:r>
                        <a:rPr kumimoji="1" lang="en-US" altLang="ja-JP" sz="550" dirty="0">
                          <a:latin typeface="游ゴシック" panose="020B0400000000000000" pitchFamily="50" charset="-128"/>
                          <a:ea typeface="游ゴシック" panose="020B0400000000000000" pitchFamily="50" charset="-128"/>
                        </a:rPr>
                        <a:t>14</a:t>
                      </a:r>
                      <a:r>
                        <a:rPr kumimoji="1" lang="ja-JP" altLang="en-US" sz="550" dirty="0">
                          <a:latin typeface="游ゴシック" panose="020B0400000000000000" pitchFamily="50" charset="-128"/>
                          <a:ea typeface="游ゴシック" panose="020B0400000000000000" pitchFamily="50" charset="-128"/>
                        </a:rPr>
                        <a:t>日～</a:t>
                      </a:r>
                      <a:r>
                        <a:rPr kumimoji="1" lang="en-US" altLang="ja-JP" sz="550" dirty="0">
                          <a:latin typeface="游ゴシック" panose="020B0400000000000000" pitchFamily="50" charset="-128"/>
                          <a:ea typeface="游ゴシック" panose="020B0400000000000000" pitchFamily="50" charset="-128"/>
                        </a:rPr>
                        <a:t>18</a:t>
                      </a:r>
                      <a:r>
                        <a:rPr kumimoji="1" lang="ja-JP" altLang="en-US" sz="550" dirty="0">
                          <a:latin typeface="游ゴシック" panose="020B0400000000000000" pitchFamily="50" charset="-128"/>
                          <a:ea typeface="游ゴシック" panose="020B0400000000000000" pitchFamily="50" charset="-128"/>
                        </a:rPr>
                        <a:t>日。</a:t>
                      </a:r>
                      <a:endParaRPr kumimoji="1" lang="en-US" altLang="ja-JP" sz="550" dirty="0">
                        <a:latin typeface="游ゴシック" panose="020B0400000000000000" pitchFamily="50" charset="-128"/>
                        <a:ea typeface="游ゴシック" panose="020B0400000000000000"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550" dirty="0">
                          <a:solidFill>
                            <a:schemeClr val="accent2">
                              <a:lumMod val="75000"/>
                            </a:schemeClr>
                          </a:solidFill>
                          <a:latin typeface="游ゴシック" panose="020B0400000000000000" pitchFamily="50" charset="-128"/>
                          <a:ea typeface="游ゴシック" panose="020B0400000000000000" pitchFamily="50" charset="-128"/>
                        </a:rPr>
                        <a:t>　</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機能</a:t>
                      </a:r>
                      <a:r>
                        <a:rPr kumimoji="1" lang="ja-JP" altLang="en-US" sz="550">
                          <a:solidFill>
                            <a:schemeClr val="accent1">
                              <a:lumMod val="60000"/>
                              <a:lumOff val="40000"/>
                            </a:schemeClr>
                          </a:solidFill>
                          <a:latin typeface="游ゴシック" panose="020B0400000000000000" pitchFamily="50" charset="-128"/>
                          <a:ea typeface="游ゴシック" panose="020B0400000000000000" pitchFamily="50" charset="-128"/>
                        </a:rPr>
                        <a:t>連携率　</a:t>
                      </a:r>
                      <a:r>
                        <a:rPr kumimoji="1" lang="en-US" altLang="ja-JP" sz="550">
                          <a:solidFill>
                            <a:schemeClr val="accent1">
                              <a:lumMod val="60000"/>
                              <a:lumOff val="40000"/>
                            </a:schemeClr>
                          </a:solidFill>
                          <a:latin typeface="游ゴシック" panose="020B0400000000000000" pitchFamily="50" charset="-128"/>
                          <a:ea typeface="游ゴシック" panose="020B0400000000000000" pitchFamily="50" charset="-128"/>
                        </a:rPr>
                        <a:t>DPC</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、看護配置、重症度、平均在院日数、在宅復</a:t>
                      </a:r>
                      <a:endParaRPr kumimoji="1" lang="en-US" altLang="ja-JP" sz="550" dirty="0">
                        <a:solidFill>
                          <a:schemeClr val="accent1">
                            <a:lumMod val="60000"/>
                            <a:lumOff val="40000"/>
                          </a:schemeClr>
                        </a:solidFill>
                        <a:latin typeface="游ゴシック" panose="020B0400000000000000" pitchFamily="50" charset="-128"/>
                        <a:ea typeface="游ゴシック" panose="020B0400000000000000"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　帰、病床</a:t>
                      </a:r>
                      <a:endParaRPr kumimoji="1" lang="en-US" altLang="ja-JP" sz="550" dirty="0">
                        <a:solidFill>
                          <a:schemeClr val="accent1">
                            <a:lumMod val="60000"/>
                            <a:lumOff val="40000"/>
                          </a:schemeClr>
                        </a:solidFill>
                        <a:latin typeface="游ゴシック" panose="020B0400000000000000" pitchFamily="50" charset="-128"/>
                        <a:ea typeface="游ゴシック" panose="020B0400000000000000" pitchFamily="50" charset="-128"/>
                      </a:endParaRPr>
                    </a:p>
                    <a:p>
                      <a:pPr algn="just"/>
                      <a:endParaRPr kumimoji="1" lang="ja-JP" altLang="en-US" sz="550" dirty="0">
                        <a:solidFill>
                          <a:schemeClr val="accent2">
                            <a:lumMod val="75000"/>
                          </a:schemeClr>
                        </a:solidFill>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435957"/>
                  </a:ext>
                </a:extLst>
              </a:tr>
              <a:tr h="0">
                <a:tc>
                  <a:txBody>
                    <a:bodyPr/>
                    <a:lstStyle/>
                    <a:p>
                      <a:r>
                        <a:rPr kumimoji="1" lang="ja-JP" altLang="en-US" sz="550" dirty="0">
                          <a:latin typeface="游ゴシック" panose="020B0400000000000000" pitchFamily="50" charset="-128"/>
                          <a:ea typeface="游ゴシック" panose="020B0400000000000000" pitchFamily="50" charset="-128"/>
                        </a:rPr>
                        <a:t>地域包括ケア病棟</a:t>
                      </a:r>
                    </a:p>
                    <a:p>
                      <a:endParaRPr kumimoji="1" lang="ja-JP" altLang="en-US" sz="550" dirty="0">
                        <a:latin typeface="游ゴシック" panose="020B0400000000000000" pitchFamily="50" charset="-128"/>
                        <a:ea typeface="游ゴシック" panose="020B0400000000000000" pitchFamily="50" charset="-128"/>
                      </a:endParaRP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急性期治療を経過した患者や在宅で療養を行っている患者等を受け入れたり、患者の在宅復帰支援等を行う病棟。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・入院日数は最大</a:t>
                      </a:r>
                      <a:r>
                        <a:rPr kumimoji="1" lang="en-US" altLang="ja-JP" sz="550" dirty="0">
                          <a:latin typeface="游ゴシック" panose="020B0400000000000000" pitchFamily="50" charset="-128"/>
                          <a:ea typeface="游ゴシック" panose="020B0400000000000000" pitchFamily="50" charset="-128"/>
                        </a:rPr>
                        <a:t>60</a:t>
                      </a:r>
                      <a:r>
                        <a:rPr kumimoji="1" lang="ja-JP" altLang="en-US" sz="550" dirty="0">
                          <a:latin typeface="游ゴシック" panose="020B0400000000000000" pitchFamily="50" charset="-128"/>
                          <a:ea typeface="游ゴシック" panose="020B0400000000000000" pitchFamily="50" charset="-128"/>
                        </a:rPr>
                        <a:t>日。ただし、入院期間内であっても、症</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状が回復・安定し次第、退院となる。</a:t>
                      </a:r>
                    </a:p>
                    <a:p>
                      <a:r>
                        <a:rPr kumimoji="1" lang="ja-JP" altLang="en-US" sz="550" dirty="0">
                          <a:latin typeface="游ゴシック" panose="020B0400000000000000" pitchFamily="50" charset="-128"/>
                          <a:ea typeface="游ゴシック" panose="020B0400000000000000" pitchFamily="50" charset="-128"/>
                        </a:rPr>
                        <a:t>・在宅への退院が原則（</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a:t>
                      </a:r>
                      <a:r>
                        <a:rPr kumimoji="1" lang="ja-JP" altLang="en-US" sz="550" dirty="0">
                          <a:latin typeface="游ゴシック" panose="020B0400000000000000" pitchFamily="50" charset="-128"/>
                          <a:ea typeface="游ゴシック" panose="020B0400000000000000" pitchFamily="50" charset="-128"/>
                        </a:rPr>
                        <a:t>の施設を含む）。</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在宅復帰率</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8702299"/>
                  </a:ext>
                </a:extLst>
              </a:tr>
              <a:tr h="312005">
                <a:tc>
                  <a:txBody>
                    <a:bodyPr/>
                    <a:lstStyle/>
                    <a:p>
                      <a:r>
                        <a:rPr kumimoji="1" lang="ja-JP" altLang="en-US" sz="550" dirty="0">
                          <a:latin typeface="游ゴシック" panose="020B0400000000000000" pitchFamily="50" charset="-128"/>
                          <a:ea typeface="游ゴシック" panose="020B0400000000000000" pitchFamily="50" charset="-128"/>
                        </a:rPr>
                        <a:t>回復期リハビリテーション病棟</a:t>
                      </a:r>
                    </a:p>
                    <a:p>
                      <a:endParaRPr kumimoji="1" lang="ja-JP" altLang="en-US" sz="550" dirty="0">
                        <a:latin typeface="游ゴシック" panose="020B0400000000000000" pitchFamily="50" charset="-128"/>
                        <a:ea typeface="游ゴシック" panose="020B0400000000000000" pitchFamily="50" charset="-128"/>
                      </a:endParaRP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急性期を経過した患者に対し、在宅復帰を目的としたリハビリを集中的に提供する病棟。</a:t>
                      </a:r>
                    </a:p>
                    <a:p>
                      <a:endParaRPr kumimoji="1" lang="ja-JP" altLang="en-US"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・対象疾患、入院期間が決められている（</a:t>
                      </a:r>
                      <a:r>
                        <a:rPr kumimoji="1" lang="en-US" altLang="ja-JP" sz="550" dirty="0">
                          <a:latin typeface="游ゴシック" panose="020B0400000000000000" pitchFamily="50" charset="-128"/>
                          <a:ea typeface="游ゴシック" panose="020B0400000000000000" pitchFamily="50" charset="-128"/>
                        </a:rPr>
                        <a:t>※</a:t>
                      </a:r>
                      <a:r>
                        <a:rPr kumimoji="1" lang="ja-JP" altLang="en-US" sz="550" dirty="0">
                          <a:latin typeface="游ゴシック" panose="020B0400000000000000" pitchFamily="50" charset="-128"/>
                          <a:ea typeface="游ゴシック" panose="020B0400000000000000" pitchFamily="50" charset="-128"/>
                        </a:rPr>
                        <a:t>）。ただし、入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院期間内であっても、症状が回復・　安定し次第、退院と</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なる。</a:t>
                      </a:r>
                    </a:p>
                    <a:p>
                      <a:r>
                        <a:rPr kumimoji="1" lang="ja-JP" altLang="en-US" sz="550" dirty="0">
                          <a:latin typeface="游ゴシック" panose="020B0400000000000000" pitchFamily="50" charset="-128"/>
                          <a:ea typeface="游ゴシック" panose="020B0400000000000000" pitchFamily="50" charset="-128"/>
                        </a:rPr>
                        <a:t>・在宅への退院が原則（</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a:t>
                      </a:r>
                      <a:r>
                        <a:rPr kumimoji="1" lang="ja-JP" altLang="en-US" sz="550" dirty="0">
                          <a:latin typeface="游ゴシック" panose="020B0400000000000000" pitchFamily="50" charset="-128"/>
                          <a:ea typeface="游ゴシック" panose="020B0400000000000000" pitchFamily="50" charset="-128"/>
                        </a:rPr>
                        <a:t>の施設を含む）。</a:t>
                      </a:r>
                    </a:p>
                    <a:p>
                      <a:r>
                        <a:rPr kumimoji="1" lang="ja-JP" altLang="en-US" sz="550" dirty="0">
                          <a:latin typeface="游ゴシック" panose="020B0400000000000000" pitchFamily="50" charset="-128"/>
                          <a:ea typeface="游ゴシック" panose="020B0400000000000000" pitchFamily="50" charset="-128"/>
                        </a:rPr>
                        <a:t>　</a:t>
                      </a:r>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在宅復帰率</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2551460"/>
                  </a:ext>
                </a:extLst>
              </a:tr>
              <a:tr h="0">
                <a:tc>
                  <a:txBody>
                    <a:bodyPr/>
                    <a:lstStyle/>
                    <a:p>
                      <a:r>
                        <a:rPr kumimoji="1" lang="zh-TW" altLang="en-US" sz="550" dirty="0">
                          <a:latin typeface="游ゴシック" panose="020B0400000000000000" pitchFamily="50" charset="-128"/>
                          <a:ea typeface="游ゴシック" panose="020B0400000000000000" pitchFamily="50" charset="-128"/>
                        </a:rPr>
                        <a:t>医療療養病棟</a:t>
                      </a: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長期にわたり療養が必要な患者を受け入れる病棟。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・医療区分（</a:t>
                      </a:r>
                      <a:r>
                        <a:rPr kumimoji="1" lang="en-US" altLang="ja-JP" sz="550" dirty="0">
                          <a:latin typeface="游ゴシック" panose="020B0400000000000000" pitchFamily="50" charset="-128"/>
                          <a:ea typeface="游ゴシック" panose="020B0400000000000000" pitchFamily="50" charset="-128"/>
                        </a:rPr>
                        <a:t>※</a:t>
                      </a:r>
                      <a:r>
                        <a:rPr kumimoji="1" lang="ja-JP" altLang="en-US" sz="550" dirty="0">
                          <a:latin typeface="游ゴシック" panose="020B0400000000000000" pitchFamily="50" charset="-128"/>
                          <a:ea typeface="游ゴシック" panose="020B0400000000000000" pitchFamily="50" charset="-128"/>
                        </a:rPr>
                        <a:t>）とＡＤＬ区分による入院基準がある。</a:t>
                      </a:r>
                    </a:p>
                    <a:p>
                      <a:r>
                        <a:rPr kumimoji="1" lang="ja-JP" altLang="en-US" sz="550" dirty="0">
                          <a:latin typeface="游ゴシック" panose="020B0400000000000000" pitchFamily="50" charset="-128"/>
                          <a:ea typeface="游ゴシック" panose="020B0400000000000000" pitchFamily="50" charset="-128"/>
                        </a:rPr>
                        <a:t>　（概ね医療区分２、３が対象）</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327519"/>
                  </a:ext>
                </a:extLst>
              </a:tr>
              <a:tr h="172720">
                <a:tc>
                  <a:txBody>
                    <a:bodyPr/>
                    <a:lstStyle/>
                    <a:p>
                      <a:r>
                        <a:rPr kumimoji="1" lang="ja-JP" altLang="en-US" sz="550" dirty="0">
                          <a:latin typeface="游ゴシック" panose="020B0400000000000000" pitchFamily="50" charset="-128"/>
                          <a:ea typeface="游ゴシック" panose="020B0400000000000000" pitchFamily="50" charset="-128"/>
                        </a:rPr>
                        <a:t>緩和ケア病棟</a:t>
                      </a:r>
                      <a:endParaRPr kumimoji="1" lang="zh-TW" altLang="en-US" sz="550" dirty="0">
                        <a:latin typeface="游ゴシック" panose="020B0400000000000000" pitchFamily="50" charset="-128"/>
                        <a:ea typeface="游ゴシック" panose="020B0400000000000000" pitchFamily="50" charset="-128"/>
                      </a:endParaRP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心身の苦痛な症状を和らげ、専門的な知識と技術に基づいた緩和ケアを提供する病棟。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endParaRPr kumimoji="1" lang="ja-JP" altLang="en-US"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272905"/>
                  </a:ext>
                </a:extLst>
              </a:tr>
            </a:tbl>
          </a:graphicData>
        </a:graphic>
      </p:graphicFrame>
      <p:graphicFrame>
        <p:nvGraphicFramePr>
          <p:cNvPr id="4" name="表 13">
            <a:extLst>
              <a:ext uri="{FF2B5EF4-FFF2-40B4-BE49-F238E27FC236}">
                <a16:creationId xmlns:a16="http://schemas.microsoft.com/office/drawing/2014/main" id="{00685A28-7CB3-416A-A5EA-1094957E9EE3}"/>
              </a:ext>
            </a:extLst>
          </p:cNvPr>
          <p:cNvGraphicFramePr>
            <a:graphicFrameLocks noGrp="1"/>
          </p:cNvGraphicFramePr>
          <p:nvPr>
            <p:extLst>
              <p:ext uri="{D42A27DB-BD31-4B8C-83A1-F6EECF244321}">
                <p14:modId xmlns:p14="http://schemas.microsoft.com/office/powerpoint/2010/main" val="45271256"/>
              </p:ext>
            </p:extLst>
          </p:nvPr>
        </p:nvGraphicFramePr>
        <p:xfrm>
          <a:off x="378899" y="4130688"/>
          <a:ext cx="1958905" cy="2659380"/>
        </p:xfrm>
        <a:graphic>
          <a:graphicData uri="http://schemas.openxmlformats.org/drawingml/2006/table">
            <a:tbl>
              <a:tblPr firstRow="1" bandRow="1">
                <a:tableStyleId>{5940675A-B579-460E-94D1-54222C63F5DA}</a:tableStyleId>
              </a:tblPr>
              <a:tblGrid>
                <a:gridCol w="213278">
                  <a:extLst>
                    <a:ext uri="{9D8B030D-6E8A-4147-A177-3AD203B41FA5}">
                      <a16:colId xmlns:a16="http://schemas.microsoft.com/office/drawing/2014/main" val="2622532712"/>
                    </a:ext>
                  </a:extLst>
                </a:gridCol>
                <a:gridCol w="1344566">
                  <a:extLst>
                    <a:ext uri="{9D8B030D-6E8A-4147-A177-3AD203B41FA5}">
                      <a16:colId xmlns:a16="http://schemas.microsoft.com/office/drawing/2014/main" val="4285040760"/>
                    </a:ext>
                  </a:extLst>
                </a:gridCol>
                <a:gridCol w="401061">
                  <a:extLst>
                    <a:ext uri="{9D8B030D-6E8A-4147-A177-3AD203B41FA5}">
                      <a16:colId xmlns:a16="http://schemas.microsoft.com/office/drawing/2014/main" val="60361778"/>
                    </a:ext>
                  </a:extLst>
                </a:gridCol>
              </a:tblGrid>
              <a:tr h="0">
                <a:tc grid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550" b="1" dirty="0">
                          <a:ln>
                            <a:noFill/>
                          </a:ln>
                          <a:solidFill>
                            <a:srgbClr val="008080"/>
                          </a:solidFill>
                          <a:effectLst/>
                          <a:latin typeface="游ゴシック" panose="020B0400000000000000" pitchFamily="50" charset="-128"/>
                          <a:ea typeface="游ゴシック" panose="020B0400000000000000" pitchFamily="50" charset="-128"/>
                        </a:rPr>
                        <a:t>※</a:t>
                      </a:r>
                      <a:r>
                        <a:rPr kumimoji="1" lang="ja-JP" altLang="en-US" sz="550" b="1" dirty="0">
                          <a:ln>
                            <a:noFill/>
                          </a:ln>
                          <a:solidFill>
                            <a:srgbClr val="008080"/>
                          </a:solidFill>
                          <a:effectLst/>
                          <a:latin typeface="游ゴシック" panose="020B0400000000000000" pitchFamily="50" charset="-128"/>
                          <a:ea typeface="游ゴシック" panose="020B0400000000000000" pitchFamily="50" charset="-128"/>
                        </a:rPr>
                        <a:t>回復期リハビリテーション病棟　対象疾患と入院期間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009999"/>
                    </a:solidFill>
                  </a:tcPr>
                </a:tc>
                <a:extLst>
                  <a:ext uri="{0D108BD9-81ED-4DB2-BD59-A6C34878D82A}">
                    <a16:rowId xmlns:a16="http://schemas.microsoft.com/office/drawing/2014/main" val="335546100"/>
                  </a:ext>
                </a:extLst>
              </a:tr>
              <a:tr h="0">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50" b="1" dirty="0">
                          <a:ln>
                            <a:noFill/>
                          </a:ln>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疾患</a:t>
                      </a:r>
                    </a:p>
                  </a:txBody>
                  <a:tcPr anchor="ctr" anchorCtr="1">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hMerge="1">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r>
                        <a:rPr kumimoji="1" lang="ja-JP" altLang="en-US" sz="5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入院期間</a:t>
                      </a:r>
                    </a:p>
                  </a:txBody>
                  <a:tcPr anchor="ctr" anchorCtr="1">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extLst>
                  <a:ext uri="{0D108BD9-81ED-4DB2-BD59-A6C34878D82A}">
                    <a16:rowId xmlns:a16="http://schemas.microsoft.com/office/drawing/2014/main" val="2833880502"/>
                  </a:ext>
                </a:extLst>
              </a:tr>
              <a:tr h="196002">
                <a:tc rowSpan="2">
                  <a:txBody>
                    <a:bodyPr/>
                    <a:lstStyle/>
                    <a:p>
                      <a:r>
                        <a:rPr kumimoji="1" lang="ja-JP" altLang="en-US" sz="550" dirty="0">
                          <a:latin typeface="游ゴシック" panose="020B0400000000000000" pitchFamily="50" charset="-128"/>
                          <a:ea typeface="游ゴシック" panose="020B0400000000000000" pitchFamily="50" charset="-128"/>
                        </a:rPr>
                        <a:t>①</a:t>
                      </a:r>
                    </a:p>
                  </a:txBody>
                  <a:tcPr vert="eaVert"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脳血管疾患、脊髄損傷、頭部外傷、くも膜下出血のシャント術後、脳腫瘍、脳炎、急性脳症、脊髄炎、多発性神経炎、多発性硬化症、腕神経叢損傷等の発症後もしくは手術後の状態または義肢装着訓練を要する状態</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150</a:t>
                      </a:r>
                      <a:r>
                        <a:rPr kumimoji="1" lang="ja-JP" altLang="en-US" sz="550" dirty="0">
                          <a:latin typeface="游ゴシック" panose="020B0400000000000000" pitchFamily="50" charset="-128"/>
                          <a:ea typeface="游ゴシック" panose="020B0400000000000000" pitchFamily="50" charset="-128"/>
                        </a:rPr>
                        <a:t>日以内</a:t>
                      </a:r>
                      <a:endParaRPr kumimoji="1" lang="en-US" altLang="ja-JP" sz="550" dirty="0">
                        <a:latin typeface="游ゴシック" panose="020B0400000000000000" pitchFamily="50" charset="-128"/>
                        <a:ea typeface="游ゴシック" panose="020B0400000000000000" pitchFamily="50" charset="-128"/>
                      </a:endParaRP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724435957"/>
                  </a:ext>
                </a:extLst>
              </a:tr>
              <a:tr h="0">
                <a:tc v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vert="eaVert"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高次機能障害を伴った重症脳血管障害、重度の頚髄損傷及び頭部外傷を含む多部位外傷</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180</a:t>
                      </a:r>
                      <a:r>
                        <a:rPr kumimoji="1" lang="ja-JP" altLang="en-US" sz="550" dirty="0">
                          <a:latin typeface="游ゴシック" panose="020B0400000000000000" pitchFamily="50" charset="-128"/>
                          <a:ea typeface="游ゴシック" panose="020B0400000000000000" pitchFamily="50" charset="-128"/>
                        </a:rPr>
                        <a:t>日以内</a:t>
                      </a: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048702299"/>
                  </a:ext>
                </a:extLst>
              </a:tr>
              <a:tr h="0">
                <a:tc>
                  <a:txBody>
                    <a:bodyPr/>
                    <a:lstStyle/>
                    <a:p>
                      <a:r>
                        <a:rPr kumimoji="1" lang="ja-JP" altLang="en-US" sz="550" dirty="0">
                          <a:latin typeface="游ゴシック" panose="020B0400000000000000" pitchFamily="50" charset="-128"/>
                          <a:ea typeface="游ゴシック" panose="020B0400000000000000" pitchFamily="50" charset="-128"/>
                        </a:rPr>
                        <a:t>②</a:t>
                      </a:r>
                    </a:p>
                  </a:txBody>
                  <a:tcPr vert="eaVert"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大腿骨、骨盤、脊髄、股関節若しくは膝関節の骨折または２肢以上の多発骨折の発症後または手術後の状態</a:t>
                      </a:r>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90</a:t>
                      </a:r>
                      <a:r>
                        <a:rPr kumimoji="1" lang="ja-JP" altLang="en-US" sz="550" dirty="0">
                          <a:latin typeface="游ゴシック" panose="020B0400000000000000" pitchFamily="50" charset="-128"/>
                          <a:ea typeface="游ゴシック" panose="020B0400000000000000" pitchFamily="50" charset="-128"/>
                        </a:rPr>
                        <a:t>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以内</a:t>
                      </a: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4052551460"/>
                  </a:ext>
                </a:extLst>
              </a:tr>
              <a:tr h="0">
                <a:tc>
                  <a:txBody>
                    <a:bodyPr/>
                    <a:lstStyle/>
                    <a:p>
                      <a:r>
                        <a:rPr kumimoji="1" lang="ja-JP" altLang="en-US" sz="550" dirty="0">
                          <a:latin typeface="游ゴシック" panose="020B0400000000000000" pitchFamily="50" charset="-128"/>
                          <a:ea typeface="游ゴシック" panose="020B0400000000000000" pitchFamily="50" charset="-128"/>
                        </a:rPr>
                        <a:t>③</a:t>
                      </a:r>
                    </a:p>
                  </a:txBody>
                  <a:tcPr vert="eaVert"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外科手術まはた肺炎等の治療時の安静により廃用症候群を有しており、手術後または発症後の状態</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90</a:t>
                      </a:r>
                      <a:r>
                        <a:rPr kumimoji="1" lang="ja-JP" altLang="en-US" sz="550" dirty="0">
                          <a:latin typeface="游ゴシック" panose="020B0400000000000000" pitchFamily="50" charset="-128"/>
                          <a:ea typeface="游ゴシック" panose="020B0400000000000000" pitchFamily="50" charset="-128"/>
                        </a:rPr>
                        <a:t>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以内</a:t>
                      </a: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895327519"/>
                  </a:ext>
                </a:extLst>
              </a:tr>
              <a:tr h="312005">
                <a:tc>
                  <a:txBody>
                    <a:bodyPr/>
                    <a:lstStyle/>
                    <a:p>
                      <a:r>
                        <a:rPr kumimoji="1" lang="ja-JP" altLang="en-US" sz="550" dirty="0">
                          <a:latin typeface="游ゴシック" panose="020B0400000000000000" pitchFamily="50" charset="-128"/>
                          <a:ea typeface="游ゴシック" panose="020B0400000000000000" pitchFamily="50" charset="-128"/>
                        </a:rPr>
                        <a:t>④</a:t>
                      </a:r>
                    </a:p>
                  </a:txBody>
                  <a:tcPr vert="eaVert"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大腿骨、骨盤、脊髄、股関節または膝関節の神経、筋または靱帯損傷後の状態</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60</a:t>
                      </a:r>
                      <a:r>
                        <a:rPr kumimoji="1" lang="ja-JP" altLang="en-US" sz="550" dirty="0">
                          <a:latin typeface="游ゴシック" panose="020B0400000000000000" pitchFamily="50" charset="-128"/>
                          <a:ea typeface="游ゴシック" panose="020B0400000000000000" pitchFamily="50" charset="-128"/>
                        </a:rPr>
                        <a:t>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以内</a:t>
                      </a: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519965282"/>
                  </a:ext>
                </a:extLst>
              </a:tr>
              <a:tr h="177151">
                <a:tc>
                  <a:txBody>
                    <a:bodyPr/>
                    <a:lstStyle/>
                    <a:p>
                      <a:r>
                        <a:rPr kumimoji="1" lang="ja-JP" altLang="en-US" sz="550" dirty="0">
                          <a:latin typeface="游ゴシック" panose="020B0400000000000000" pitchFamily="50" charset="-128"/>
                          <a:ea typeface="游ゴシック" panose="020B0400000000000000" pitchFamily="50" charset="-128"/>
                        </a:rPr>
                        <a:t>⑤</a:t>
                      </a:r>
                    </a:p>
                  </a:txBody>
                  <a:tcPr vert="eaVert"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股関節または膝関節の置換術後の状態</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550" dirty="0">
                          <a:latin typeface="游ゴシック" panose="020B0400000000000000" pitchFamily="50" charset="-128"/>
                          <a:ea typeface="游ゴシック" panose="020B0400000000000000" pitchFamily="50" charset="-128"/>
                        </a:rPr>
                        <a:t>90</a:t>
                      </a:r>
                      <a:r>
                        <a:rPr kumimoji="1" lang="ja-JP" altLang="en-US" sz="550" dirty="0">
                          <a:latin typeface="游ゴシック" panose="020B0400000000000000" pitchFamily="50" charset="-128"/>
                          <a:ea typeface="游ゴシック" panose="020B0400000000000000" pitchFamily="50" charset="-128"/>
                        </a:rPr>
                        <a:t>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以内</a:t>
                      </a:r>
                    </a:p>
                  </a:txBody>
                  <a:tcPr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5245772"/>
                  </a:ext>
                </a:extLst>
              </a:tr>
            </a:tbl>
          </a:graphicData>
        </a:graphic>
      </p:graphicFrame>
      <p:graphicFrame>
        <p:nvGraphicFramePr>
          <p:cNvPr id="5" name="表 13">
            <a:extLst>
              <a:ext uri="{FF2B5EF4-FFF2-40B4-BE49-F238E27FC236}">
                <a16:creationId xmlns:a16="http://schemas.microsoft.com/office/drawing/2014/main" id="{857ABB43-9E1D-458E-8A77-C71D7FD5EEF2}"/>
              </a:ext>
            </a:extLst>
          </p:cNvPr>
          <p:cNvGraphicFramePr>
            <a:graphicFrameLocks noGrp="1"/>
          </p:cNvGraphicFramePr>
          <p:nvPr>
            <p:extLst>
              <p:ext uri="{D42A27DB-BD31-4B8C-83A1-F6EECF244321}">
                <p14:modId xmlns:p14="http://schemas.microsoft.com/office/powerpoint/2010/main" val="2429931818"/>
              </p:ext>
            </p:extLst>
          </p:nvPr>
        </p:nvGraphicFramePr>
        <p:xfrm>
          <a:off x="2404730" y="4139477"/>
          <a:ext cx="2435210" cy="2286000"/>
        </p:xfrm>
        <a:graphic>
          <a:graphicData uri="http://schemas.openxmlformats.org/drawingml/2006/table">
            <a:tbl>
              <a:tblPr firstRow="1" bandRow="1">
                <a:tableStyleId>{5940675A-B579-460E-94D1-54222C63F5DA}</a:tableStyleId>
              </a:tblPr>
              <a:tblGrid>
                <a:gridCol w="676608">
                  <a:extLst>
                    <a:ext uri="{9D8B030D-6E8A-4147-A177-3AD203B41FA5}">
                      <a16:colId xmlns:a16="http://schemas.microsoft.com/office/drawing/2014/main" val="2622532712"/>
                    </a:ext>
                  </a:extLst>
                </a:gridCol>
                <a:gridCol w="1214437">
                  <a:extLst>
                    <a:ext uri="{9D8B030D-6E8A-4147-A177-3AD203B41FA5}">
                      <a16:colId xmlns:a16="http://schemas.microsoft.com/office/drawing/2014/main" val="4285040760"/>
                    </a:ext>
                  </a:extLst>
                </a:gridCol>
                <a:gridCol w="544165">
                  <a:extLst>
                    <a:ext uri="{9D8B030D-6E8A-4147-A177-3AD203B41FA5}">
                      <a16:colId xmlns:a16="http://schemas.microsoft.com/office/drawing/2014/main" val="60361778"/>
                    </a:ext>
                  </a:extLst>
                </a:gridCol>
              </a:tblGrid>
              <a:tr h="0">
                <a:tc grid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550" b="1" dirty="0">
                          <a:ln>
                            <a:noFill/>
                          </a:ln>
                          <a:solidFill>
                            <a:srgbClr val="008080"/>
                          </a:solidFill>
                          <a:effectLst/>
                          <a:latin typeface="游ゴシック" panose="020B0400000000000000" pitchFamily="50" charset="-128"/>
                          <a:ea typeface="游ゴシック" panose="020B0400000000000000" pitchFamily="50" charset="-128"/>
                        </a:rPr>
                        <a:t>※</a:t>
                      </a:r>
                      <a:r>
                        <a:rPr kumimoji="1" lang="ja-JP" altLang="en-US" sz="550" b="1" dirty="0">
                          <a:ln>
                            <a:noFill/>
                          </a:ln>
                          <a:solidFill>
                            <a:srgbClr val="008080"/>
                          </a:solidFill>
                          <a:effectLst/>
                          <a:latin typeface="游ゴシック" panose="020B0400000000000000" pitchFamily="50" charset="-128"/>
                          <a:ea typeface="游ゴシック" panose="020B0400000000000000" pitchFamily="50" charset="-128"/>
                        </a:rPr>
                        <a:t>医療療養病棟の対象基準となる医療区分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anchor="ctr" anchorCtr="1">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extLst>
                  <a:ext uri="{0D108BD9-81ED-4DB2-BD59-A6C34878D82A}">
                    <a16:rowId xmlns:a16="http://schemas.microsoft.com/office/drawing/2014/main" val="1021826598"/>
                  </a:ext>
                </a:extLst>
              </a:tr>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50" b="1" dirty="0">
                          <a:ln>
                            <a:noFill/>
                          </a:ln>
                          <a:solidFill>
                            <a:schemeClr val="bg1"/>
                          </a:solidFill>
                          <a:effectLst/>
                          <a:latin typeface="游ゴシック" panose="020B0400000000000000" pitchFamily="50" charset="-128"/>
                          <a:ea typeface="游ゴシック" panose="020B0400000000000000" pitchFamily="50" charset="-128"/>
                        </a:rPr>
                        <a:t>区分３</a:t>
                      </a:r>
                    </a:p>
                  </a:txBody>
                  <a:tcPr anchor="ctr" anchorCtr="1">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a:txBody>
                    <a:bodyPr/>
                    <a:lstStyle/>
                    <a:p>
                      <a:r>
                        <a:rPr kumimoji="1" lang="ja-JP" altLang="en-US" sz="550" b="1" dirty="0">
                          <a:solidFill>
                            <a:schemeClr val="bg1"/>
                          </a:solidFill>
                          <a:effectLst/>
                          <a:latin typeface="游ゴシック" panose="020B0400000000000000" pitchFamily="50" charset="-128"/>
                          <a:ea typeface="游ゴシック" panose="020B0400000000000000" pitchFamily="50" charset="-128"/>
                        </a:rPr>
                        <a:t>区分２</a:t>
                      </a: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a:txBody>
                    <a:bodyPr/>
                    <a:lstStyle/>
                    <a:p>
                      <a:r>
                        <a:rPr kumimoji="1" lang="ja-JP" altLang="en-US" sz="550" b="1" dirty="0">
                          <a:solidFill>
                            <a:schemeClr val="bg1"/>
                          </a:solidFill>
                          <a:effectLst/>
                          <a:latin typeface="游ゴシック" panose="020B0400000000000000" pitchFamily="50" charset="-128"/>
                          <a:ea typeface="游ゴシック" panose="020B0400000000000000" pitchFamily="50" charset="-128"/>
                        </a:rPr>
                        <a:t>区分１</a:t>
                      </a:r>
                    </a:p>
                  </a:txBody>
                  <a:tcPr anchor="ctr" anchorCtr="1">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extLst>
                  <a:ext uri="{0D108BD9-81ED-4DB2-BD59-A6C34878D82A}">
                    <a16:rowId xmlns:a16="http://schemas.microsoft.com/office/drawing/2014/main" val="2833880502"/>
                  </a:ext>
                </a:extLst>
              </a:tr>
              <a:tr h="451281">
                <a:tc>
                  <a:txBody>
                    <a:bodyPr/>
                    <a:lstStyle/>
                    <a:p>
                      <a:pPr algn="just"/>
                      <a:r>
                        <a:rPr kumimoji="1" lang="en-US" altLang="ja-JP" sz="550" dirty="0">
                          <a:solidFill>
                            <a:srgbClr val="008080"/>
                          </a:solidFill>
                          <a:latin typeface="游ゴシック" panose="020B0400000000000000" pitchFamily="50" charset="-128"/>
                          <a:ea typeface="游ゴシック" panose="020B0400000000000000" pitchFamily="50" charset="-128"/>
                        </a:rPr>
                        <a:t>【</a:t>
                      </a:r>
                      <a:r>
                        <a:rPr kumimoji="1" lang="ja-JP" altLang="en-US" sz="550" dirty="0">
                          <a:solidFill>
                            <a:srgbClr val="008080"/>
                          </a:solidFill>
                          <a:latin typeface="游ゴシック" panose="020B0400000000000000" pitchFamily="50" charset="-128"/>
                          <a:ea typeface="游ゴシック" panose="020B0400000000000000" pitchFamily="50" charset="-128"/>
                        </a:rPr>
                        <a:t>疾患・状態</a:t>
                      </a:r>
                      <a:r>
                        <a:rPr kumimoji="1" lang="en-US" altLang="ja-JP" sz="550" dirty="0">
                          <a:solidFill>
                            <a:srgbClr val="008080"/>
                          </a:solidFill>
                          <a:latin typeface="游ゴシック" panose="020B0400000000000000" pitchFamily="50" charset="-128"/>
                          <a:ea typeface="游ゴシック" panose="020B0400000000000000" pitchFamily="50" charset="-128"/>
                        </a:rPr>
                        <a:t>】</a:t>
                      </a:r>
                    </a:p>
                    <a:p>
                      <a:pPr algn="just"/>
                      <a:r>
                        <a:rPr kumimoji="1" lang="ja-JP" altLang="en-US" sz="550" dirty="0">
                          <a:latin typeface="游ゴシック" panose="020B0400000000000000" pitchFamily="50" charset="-128"/>
                          <a:ea typeface="游ゴシック" panose="020B0400000000000000" pitchFamily="50" charset="-128"/>
                        </a:rPr>
                        <a:t>スモン、医師および看護師による</a:t>
                      </a:r>
                      <a:r>
                        <a:rPr kumimoji="1" lang="en-US" altLang="ja-JP" sz="550" dirty="0">
                          <a:latin typeface="游ゴシック" panose="020B0400000000000000" pitchFamily="50" charset="-128"/>
                          <a:ea typeface="游ゴシック" panose="020B0400000000000000" pitchFamily="50" charset="-128"/>
                        </a:rPr>
                        <a:t>24</a:t>
                      </a:r>
                      <a:r>
                        <a:rPr kumimoji="1" lang="ja-JP" altLang="en-US" sz="550" dirty="0">
                          <a:latin typeface="游ゴシック" panose="020B0400000000000000" pitchFamily="50" charset="-128"/>
                          <a:ea typeface="游ゴシック" panose="020B0400000000000000" pitchFamily="50" charset="-128"/>
                        </a:rPr>
                        <a:t>時間体制での監視・管理を要する状態</a:t>
                      </a:r>
                      <a:endParaRPr kumimoji="1" lang="en-US" altLang="ja-JP" sz="550" dirty="0">
                        <a:latin typeface="游ゴシック" panose="020B0400000000000000" pitchFamily="50" charset="-128"/>
                        <a:ea typeface="游ゴシック" panose="020B0400000000000000" pitchFamily="50" charset="-128"/>
                      </a:endParaRPr>
                    </a:p>
                    <a:p>
                      <a:pPr algn="just"/>
                      <a:endParaRPr kumimoji="1" lang="en-US" altLang="ja-JP" sz="550" dirty="0">
                        <a:latin typeface="游ゴシック" panose="020B0400000000000000" pitchFamily="50" charset="-128"/>
                        <a:ea typeface="游ゴシック" panose="020B0400000000000000" pitchFamily="50" charset="-128"/>
                      </a:endParaRPr>
                    </a:p>
                    <a:p>
                      <a:pPr algn="just"/>
                      <a:r>
                        <a:rPr kumimoji="1" lang="en-US" altLang="ja-JP" sz="550" dirty="0">
                          <a:latin typeface="游ゴシック" panose="020B0400000000000000" pitchFamily="50" charset="-128"/>
                          <a:ea typeface="游ゴシック" panose="020B0400000000000000" pitchFamily="50" charset="-128"/>
                        </a:rPr>
                        <a:t>【</a:t>
                      </a:r>
                      <a:r>
                        <a:rPr kumimoji="1" lang="ja-JP" altLang="en-US" sz="550" dirty="0">
                          <a:latin typeface="游ゴシック" panose="020B0400000000000000" pitchFamily="50" charset="-128"/>
                          <a:ea typeface="游ゴシック" panose="020B0400000000000000" pitchFamily="50" charset="-128"/>
                        </a:rPr>
                        <a:t>医療措置</a:t>
                      </a:r>
                      <a:r>
                        <a:rPr kumimoji="1" lang="en-US" altLang="ja-JP" sz="550" dirty="0">
                          <a:latin typeface="游ゴシック" panose="020B0400000000000000" pitchFamily="50" charset="-128"/>
                          <a:ea typeface="游ゴシック" panose="020B0400000000000000" pitchFamily="50" charset="-128"/>
                        </a:rPr>
                        <a:t>】</a:t>
                      </a:r>
                    </a:p>
                    <a:p>
                      <a:pPr algn="just"/>
                      <a:r>
                        <a:rPr kumimoji="1" lang="en-US" altLang="ja-JP" sz="550" dirty="0">
                          <a:latin typeface="游ゴシック" panose="020B0400000000000000" pitchFamily="50" charset="-128"/>
                          <a:ea typeface="游ゴシック" panose="020B0400000000000000" pitchFamily="50" charset="-128"/>
                        </a:rPr>
                        <a:t>24</a:t>
                      </a:r>
                      <a:r>
                        <a:rPr kumimoji="1" lang="ja-JP" altLang="en-US" sz="550" dirty="0">
                          <a:latin typeface="游ゴシック" panose="020B0400000000000000" pitchFamily="50" charset="-128"/>
                          <a:ea typeface="游ゴシック" panose="020B0400000000000000" pitchFamily="50" charset="-128"/>
                        </a:rPr>
                        <a:t>時間持続点滴、中心静脈栄養、人工呼吸器使用、ドレーン法、胸腹腔洗浄、発熱を伴う場合の気管切開・気管内挿管、感染隔離室における管理、酸素療法（酸素を必要とする状態か毎日確認）</a:t>
                      </a:r>
                    </a:p>
                  </a:txBody>
                  <a:tcPr marL="46800" marR="46800">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kumimoji="1" lang="en-US" altLang="ja-JP" sz="550" dirty="0">
                          <a:solidFill>
                            <a:srgbClr val="008080"/>
                          </a:solidFill>
                          <a:latin typeface="游ゴシック" panose="020B0400000000000000" pitchFamily="50" charset="-128"/>
                          <a:ea typeface="游ゴシック" panose="020B0400000000000000" pitchFamily="50" charset="-128"/>
                        </a:rPr>
                        <a:t>【</a:t>
                      </a:r>
                      <a:r>
                        <a:rPr kumimoji="1" lang="ja-JP" altLang="en-US" sz="550" dirty="0">
                          <a:solidFill>
                            <a:srgbClr val="008080"/>
                          </a:solidFill>
                          <a:latin typeface="游ゴシック" panose="020B0400000000000000" pitchFamily="50" charset="-128"/>
                          <a:ea typeface="游ゴシック" panose="020B0400000000000000" pitchFamily="50" charset="-128"/>
                        </a:rPr>
                        <a:t>疾患・状態</a:t>
                      </a:r>
                      <a:r>
                        <a:rPr kumimoji="1" lang="en-US" altLang="ja-JP" sz="550" dirty="0">
                          <a:solidFill>
                            <a:srgbClr val="008080"/>
                          </a:solidFill>
                          <a:latin typeface="游ゴシック" panose="020B0400000000000000" pitchFamily="50" charset="-128"/>
                          <a:ea typeface="游ゴシック" panose="020B0400000000000000" pitchFamily="50" charset="-128"/>
                        </a:rPr>
                        <a:t>】</a:t>
                      </a:r>
                    </a:p>
                    <a:p>
                      <a:pPr algn="just"/>
                      <a:r>
                        <a:rPr kumimoji="1" lang="ja-JP" altLang="en-US" sz="550" dirty="0">
                          <a:latin typeface="游ゴシック" panose="020B0400000000000000" pitchFamily="50" charset="-128"/>
                          <a:ea typeface="游ゴシック" panose="020B0400000000000000" pitchFamily="50" charset="-128"/>
                        </a:rPr>
                        <a:t>筋ジストロフィー、多発性硬化症、筋萎縮性側索硬化症、パーキンソン病関連疾患、その他神経難病（スモンを除く）、脊髄損傷（頸椎損傷）、慢性閉塞性肺疾患</a:t>
                      </a:r>
                      <a:r>
                        <a:rPr kumimoji="1" lang="ja-JP" altLang="en-US" sz="550">
                          <a:latin typeface="游ゴシック" panose="020B0400000000000000" pitchFamily="50" charset="-128"/>
                          <a:ea typeface="游ゴシック" panose="020B0400000000000000" pitchFamily="50" charset="-128"/>
                        </a:rPr>
                        <a:t>（ＣＯＰＤ</a:t>
                      </a:r>
                      <a:r>
                        <a:rPr kumimoji="1" lang="ja-JP" altLang="en-US" sz="550" dirty="0">
                          <a:latin typeface="游ゴシック" panose="020B0400000000000000" pitchFamily="50" charset="-128"/>
                          <a:ea typeface="游ゴシック" panose="020B0400000000000000" pitchFamily="50" charset="-128"/>
                        </a:rPr>
                        <a:t>）、陣痛コントロールが必要な悪性腫瘍、肺炎、尿路感染症、リハビリテーションが必要な疾患が発症してから</a:t>
                      </a:r>
                      <a:r>
                        <a:rPr kumimoji="1" lang="en-US" altLang="ja-JP" sz="550" dirty="0">
                          <a:latin typeface="游ゴシック" panose="020B0400000000000000" pitchFamily="50" charset="-128"/>
                          <a:ea typeface="游ゴシック" panose="020B0400000000000000" pitchFamily="50" charset="-128"/>
                        </a:rPr>
                        <a:t>30</a:t>
                      </a:r>
                      <a:r>
                        <a:rPr kumimoji="1" lang="ja-JP" altLang="en-US" sz="550" dirty="0">
                          <a:latin typeface="游ゴシック" panose="020B0400000000000000" pitchFamily="50" charset="-128"/>
                          <a:ea typeface="游ゴシック" panose="020B0400000000000000" pitchFamily="50" charset="-128"/>
                        </a:rPr>
                        <a:t>日以内、脱水かつ発熱を伴う状態、体内出血、頻回の嘔吐かつ発熱を伴う状態、褥瘡、抹消循環障害による下肢末端開放創、せん妄、うつ状態、暴行が毎日みられる状態（原因・治療方針を医師を含め検討）</a:t>
                      </a:r>
                      <a:endParaRPr kumimoji="1" lang="en-US" altLang="ja-JP" sz="550" dirty="0">
                        <a:latin typeface="游ゴシック" panose="020B0400000000000000" pitchFamily="50" charset="-128"/>
                        <a:ea typeface="游ゴシック" panose="020B0400000000000000" pitchFamily="50" charset="-128"/>
                      </a:endParaRPr>
                    </a:p>
                    <a:p>
                      <a:pPr algn="just"/>
                      <a:endParaRPr kumimoji="1" lang="en-US" altLang="ja-JP" sz="550" dirty="0">
                        <a:solidFill>
                          <a:srgbClr val="008080"/>
                        </a:solidFill>
                        <a:latin typeface="游ゴシック" panose="020B0400000000000000" pitchFamily="50" charset="-128"/>
                        <a:ea typeface="游ゴシック" panose="020B0400000000000000" pitchFamily="50" charset="-128"/>
                      </a:endParaRPr>
                    </a:p>
                    <a:p>
                      <a:pPr algn="just"/>
                      <a:r>
                        <a:rPr kumimoji="1" lang="en-US" altLang="ja-JP" sz="550" dirty="0">
                          <a:solidFill>
                            <a:srgbClr val="008080"/>
                          </a:solidFill>
                          <a:latin typeface="游ゴシック" panose="020B0400000000000000" pitchFamily="50" charset="-128"/>
                          <a:ea typeface="游ゴシック" panose="020B0400000000000000" pitchFamily="50" charset="-128"/>
                        </a:rPr>
                        <a:t>【</a:t>
                      </a:r>
                      <a:r>
                        <a:rPr kumimoji="1" lang="ja-JP" altLang="en-US" sz="550" dirty="0">
                          <a:solidFill>
                            <a:srgbClr val="008080"/>
                          </a:solidFill>
                          <a:latin typeface="游ゴシック" panose="020B0400000000000000" pitchFamily="50" charset="-128"/>
                          <a:ea typeface="游ゴシック" panose="020B0400000000000000" pitchFamily="50" charset="-128"/>
                        </a:rPr>
                        <a:t>医療措置</a:t>
                      </a:r>
                      <a:r>
                        <a:rPr kumimoji="1" lang="en-US" altLang="ja-JP" sz="550" dirty="0">
                          <a:solidFill>
                            <a:srgbClr val="008080"/>
                          </a:solidFill>
                          <a:latin typeface="游ゴシック" panose="020B0400000000000000" pitchFamily="50" charset="-128"/>
                          <a:ea typeface="游ゴシック" panose="020B0400000000000000" pitchFamily="50" charset="-128"/>
                        </a:rPr>
                        <a:t>】</a:t>
                      </a:r>
                    </a:p>
                    <a:p>
                      <a:pPr algn="just"/>
                      <a:r>
                        <a:rPr kumimoji="1" lang="ja-JP" altLang="en-US" sz="550" dirty="0">
                          <a:latin typeface="游ゴシック" panose="020B0400000000000000" pitchFamily="50" charset="-128"/>
                          <a:ea typeface="游ゴシック" panose="020B0400000000000000" pitchFamily="50" charset="-128"/>
                        </a:rPr>
                        <a:t>透析、発熱または嘔吐を伴う場合の経腸栄養、喀痰吸引（１日８回以上）、気管切開・気管内挿管のケア、頻回の血糖検査、創傷（皮膚腫瘍、手術創、創傷措置）</a:t>
                      </a:r>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医療区分</a:t>
                      </a:r>
                      <a:r>
                        <a:rPr kumimoji="1" lang="en-US" altLang="ja-JP" sz="550" dirty="0">
                          <a:latin typeface="游ゴシック" panose="020B0400000000000000" pitchFamily="50" charset="-128"/>
                          <a:ea typeface="游ゴシック" panose="020B0400000000000000" pitchFamily="50" charset="-128"/>
                        </a:rPr>
                        <a:t>2</a:t>
                      </a:r>
                      <a:r>
                        <a:rPr kumimoji="1" lang="ja-JP" altLang="en-US" sz="550" dirty="0">
                          <a:latin typeface="游ゴシック" panose="020B0400000000000000" pitchFamily="50" charset="-128"/>
                          <a:ea typeface="游ゴシック" panose="020B0400000000000000" pitchFamily="50" charset="-128"/>
                        </a:rPr>
                        <a:t>・</a:t>
                      </a:r>
                      <a:r>
                        <a:rPr kumimoji="1" lang="en-US" altLang="ja-JP" sz="550" dirty="0">
                          <a:latin typeface="游ゴシック" panose="020B0400000000000000" pitchFamily="50" charset="-128"/>
                          <a:ea typeface="游ゴシック" panose="020B0400000000000000" pitchFamily="50" charset="-128"/>
                        </a:rPr>
                        <a:t>3</a:t>
                      </a:r>
                      <a:r>
                        <a:rPr kumimoji="1" lang="ja-JP" altLang="en-US" sz="550" dirty="0">
                          <a:latin typeface="游ゴシック" panose="020B0400000000000000" pitchFamily="50" charset="-128"/>
                          <a:ea typeface="游ゴシック" panose="020B0400000000000000" pitchFamily="50" charset="-128"/>
                        </a:rPr>
                        <a:t>に該当しない者</a:t>
                      </a:r>
                      <a:endParaRPr kumimoji="1" lang="en-US" altLang="ja-JP" sz="550" dirty="0">
                        <a:latin typeface="游ゴシック" panose="020B0400000000000000" pitchFamily="50" charset="-128"/>
                        <a:ea typeface="游ゴシック" panose="020B0400000000000000" pitchFamily="50" charset="-128"/>
                      </a:endParaRPr>
                    </a:p>
                  </a:txBody>
                  <a:tcPr marL="46800" marR="46800" anchor="ctr" anchorCtr="1">
                    <a:lnL w="3175"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4435957"/>
                  </a:ext>
                </a:extLst>
              </a:tr>
            </a:tbl>
          </a:graphicData>
        </a:graphic>
      </p:graphicFrame>
      <p:graphicFrame>
        <p:nvGraphicFramePr>
          <p:cNvPr id="6" name="表 13">
            <a:extLst>
              <a:ext uri="{FF2B5EF4-FFF2-40B4-BE49-F238E27FC236}">
                <a16:creationId xmlns:a16="http://schemas.microsoft.com/office/drawing/2014/main" id="{2B754050-15F3-46FE-B23F-2B61CA98CA53}"/>
              </a:ext>
            </a:extLst>
          </p:cNvPr>
          <p:cNvGraphicFramePr>
            <a:graphicFrameLocks noGrp="1"/>
          </p:cNvGraphicFramePr>
          <p:nvPr>
            <p:extLst>
              <p:ext uri="{D42A27DB-BD31-4B8C-83A1-F6EECF244321}">
                <p14:modId xmlns:p14="http://schemas.microsoft.com/office/powerpoint/2010/main" val="3600070739"/>
              </p:ext>
            </p:extLst>
          </p:nvPr>
        </p:nvGraphicFramePr>
        <p:xfrm>
          <a:off x="5184122" y="82228"/>
          <a:ext cx="4259694" cy="4407033"/>
        </p:xfrm>
        <a:graphic>
          <a:graphicData uri="http://schemas.openxmlformats.org/drawingml/2006/table">
            <a:tbl>
              <a:tblPr firstRow="1" bandRow="1">
                <a:tableStyleId>{5940675A-B579-460E-94D1-54222C63F5DA}</a:tableStyleId>
              </a:tblPr>
              <a:tblGrid>
                <a:gridCol w="257140">
                  <a:extLst>
                    <a:ext uri="{9D8B030D-6E8A-4147-A177-3AD203B41FA5}">
                      <a16:colId xmlns:a16="http://schemas.microsoft.com/office/drawing/2014/main" val="2622532712"/>
                    </a:ext>
                  </a:extLst>
                </a:gridCol>
                <a:gridCol w="967927">
                  <a:extLst>
                    <a:ext uri="{9D8B030D-6E8A-4147-A177-3AD203B41FA5}">
                      <a16:colId xmlns:a16="http://schemas.microsoft.com/office/drawing/2014/main" val="4285040760"/>
                    </a:ext>
                  </a:extLst>
                </a:gridCol>
                <a:gridCol w="1283516">
                  <a:extLst>
                    <a:ext uri="{9D8B030D-6E8A-4147-A177-3AD203B41FA5}">
                      <a16:colId xmlns:a16="http://schemas.microsoft.com/office/drawing/2014/main" val="60361778"/>
                    </a:ext>
                  </a:extLst>
                </a:gridCol>
                <a:gridCol w="587229">
                  <a:extLst>
                    <a:ext uri="{9D8B030D-6E8A-4147-A177-3AD203B41FA5}">
                      <a16:colId xmlns:a16="http://schemas.microsoft.com/office/drawing/2014/main" val="4181858217"/>
                    </a:ext>
                  </a:extLst>
                </a:gridCol>
                <a:gridCol w="1163882">
                  <a:extLst>
                    <a:ext uri="{9D8B030D-6E8A-4147-A177-3AD203B41FA5}">
                      <a16:colId xmlns:a16="http://schemas.microsoft.com/office/drawing/2014/main" val="1976659245"/>
                    </a:ext>
                  </a:extLst>
                </a:gridCol>
              </a:tblGrid>
              <a:tr h="218221">
                <a:tc gridSpan="5">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008080"/>
                          </a:solidFill>
                          <a:effectLst/>
                          <a:latin typeface="游ゴシック" panose="020B0400000000000000" pitchFamily="50" charset="-128"/>
                          <a:ea typeface="游ゴシック" panose="020B0400000000000000" pitchFamily="50" charset="-128"/>
                        </a:rPr>
                        <a:t>入所施設の機能</a:t>
                      </a:r>
                      <a:endParaRPr kumimoji="1" lang="en-US" altLang="ja-JP" sz="800" b="1" dirty="0">
                        <a:ln>
                          <a:noFill/>
                        </a:ln>
                        <a:solidFill>
                          <a:srgbClr val="008080"/>
                        </a:solidFill>
                        <a:effectLst/>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dirty="0">
                        <a:ln>
                          <a:noFill/>
                        </a:ln>
                        <a:solidFill>
                          <a:srgbClr val="008080"/>
                        </a:solidFill>
                        <a:effectLst/>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115115597"/>
                  </a:ext>
                </a:extLst>
              </a:tr>
              <a:tr h="193042">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50" b="1" dirty="0">
                          <a:ln>
                            <a:noFill/>
                          </a:ln>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名称・施設説明</a:t>
                      </a:r>
                    </a:p>
                  </a:txBody>
                  <a:tcPr anchor="ctr" anchorCtr="1">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hMerge="1">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r>
                        <a:rPr kumimoji="1" lang="ja-JP" altLang="en-US" sz="5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基本性格</a:t>
                      </a: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a:txBody>
                    <a:bodyPr/>
                    <a:lstStyle/>
                    <a:p>
                      <a:r>
                        <a:rPr kumimoji="1" lang="ja-JP" altLang="en-US" sz="5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ポイント</a:t>
                      </a: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solidFill>
                      <a:srgbClr val="009999"/>
                    </a:solidFill>
                  </a:tcPr>
                </a:tc>
                <a:extLst>
                  <a:ext uri="{0D108BD9-81ED-4DB2-BD59-A6C34878D82A}">
                    <a16:rowId xmlns:a16="http://schemas.microsoft.com/office/drawing/2014/main" val="2833880502"/>
                  </a:ext>
                </a:extLst>
              </a:tr>
              <a:tr h="839312">
                <a:tc rowSpan="5">
                  <a:txBody>
                    <a:bodyPr/>
                    <a:lstStyle/>
                    <a:p>
                      <a:r>
                        <a:rPr kumimoji="1" lang="ja-JP" altLang="en-US" sz="600" dirty="0">
                          <a:solidFill>
                            <a:schemeClr val="tx1"/>
                          </a:solidFill>
                          <a:latin typeface="游ゴシック" panose="020B0400000000000000" pitchFamily="50" charset="-128"/>
                          <a:ea typeface="游ゴシック" panose="020B0400000000000000" pitchFamily="50" charset="-128"/>
                        </a:rPr>
                        <a:t>介護保険適用</a:t>
                      </a:r>
                    </a:p>
                  </a:txBody>
                  <a:tcPr vert="eaVert" anchor="ctr" anchorCtr="1">
                    <a:lnL w="12700" cap="flat" cmpd="sng" algn="ctr">
                      <a:no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550" dirty="0">
                          <a:latin typeface="游ゴシック" panose="020B0400000000000000" pitchFamily="50" charset="-128"/>
                          <a:ea typeface="游ゴシック" panose="020B0400000000000000" pitchFamily="50" charset="-128"/>
                        </a:rPr>
                        <a:t>介護医療院</a:t>
                      </a: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要介護者であって、主として長期にわたり療養が必要である方に対し、施設サービス計画に基づいて、療養上の管理、看護、医学的管理の下における介護および機能訓練その他必要な医療並びに日常生活上の世話を行うことを目的とする施設</a:t>
                      </a:r>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550" dirty="0">
                          <a:solidFill>
                            <a:schemeClr val="tx1"/>
                          </a:solidFill>
                          <a:latin typeface="游ゴシック" panose="020B0400000000000000" pitchFamily="50" charset="-128"/>
                          <a:ea typeface="游ゴシック" panose="020B0400000000000000" pitchFamily="50" charset="-128"/>
                        </a:rPr>
                        <a:t>入所施設</a:t>
                      </a:r>
                    </a:p>
                  </a:txBody>
                  <a:tcPr marL="46800" marR="4680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solidFill>
                            <a:schemeClr val="tx1"/>
                          </a:solidFill>
                          <a:latin typeface="游ゴシック" panose="020B0400000000000000" pitchFamily="50" charset="-128"/>
                          <a:ea typeface="游ゴシック" panose="020B0400000000000000" pitchFamily="50" charset="-128"/>
                        </a:rPr>
                        <a:t>・医療提供施設。</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・対象：要介護１以上</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435957"/>
                  </a:ext>
                </a:extLst>
              </a:tr>
              <a:tr h="377690">
                <a:tc vMerge="1">
                  <a:txBody>
                    <a:bodyPr/>
                    <a:lstStyle/>
                    <a:p>
                      <a:endParaRPr kumimoji="1" lang="en-US" altLang="ja-JP" sz="500" dirty="0">
                        <a:solidFill>
                          <a:srgbClr val="FF9900"/>
                        </a:solidFill>
                        <a:latin typeface="游ゴシック" panose="020B0400000000000000" pitchFamily="50" charset="-128"/>
                        <a:ea typeface="游ゴシック" panose="020B0400000000000000" pitchFamily="50" charset="-128"/>
                      </a:endParaRPr>
                    </a:p>
                  </a:txBody>
                  <a:tcPr vert="eaVert" anchor="ctr" anchorCtr="1">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介護老人保健施設</a:t>
                      </a: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リハビリテーションなどの医療サービスを提供し、家庭への復帰を目指す施設。</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550" dirty="0">
                          <a:solidFill>
                            <a:schemeClr val="tx1"/>
                          </a:solidFill>
                          <a:latin typeface="游ゴシック" panose="020B0400000000000000" pitchFamily="50" charset="-128"/>
                          <a:ea typeface="游ゴシック" panose="020B0400000000000000" pitchFamily="50" charset="-128"/>
                        </a:rPr>
                        <a:t>入所施設</a:t>
                      </a:r>
                    </a:p>
                  </a:txBody>
                  <a:tcPr marL="46800" marR="4680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solidFill>
                            <a:schemeClr val="tx1"/>
                          </a:solidFill>
                          <a:latin typeface="游ゴシック" panose="020B0400000000000000" pitchFamily="50" charset="-128"/>
                          <a:ea typeface="游ゴシック" panose="020B0400000000000000" pitchFamily="50" charset="-128"/>
                        </a:rPr>
                        <a:t>・医療提供施設。</a:t>
                      </a:r>
                    </a:p>
                    <a:p>
                      <a:r>
                        <a:rPr kumimoji="1" lang="ja-JP" altLang="en-US" sz="550" dirty="0">
                          <a:solidFill>
                            <a:schemeClr val="tx1"/>
                          </a:solidFill>
                          <a:latin typeface="游ゴシック" panose="020B0400000000000000" pitchFamily="50" charset="-128"/>
                          <a:ea typeface="游ゴシック" panose="020B0400000000000000" pitchFamily="50" charset="-128"/>
                        </a:rPr>
                        <a:t>・対象：要介護１以上</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8702299"/>
                  </a:ext>
                </a:extLst>
              </a:tr>
              <a:tr h="839312">
                <a:tc vMerge="1">
                  <a:txBody>
                    <a:bodyPr/>
                    <a:lstStyle/>
                    <a:p>
                      <a:endParaRPr kumimoji="1" lang="ja-JP" altLang="en-US" sz="500" dirty="0">
                        <a:solidFill>
                          <a:srgbClr val="FF9900"/>
                        </a:solidFill>
                        <a:latin typeface="游ゴシック" panose="020B0400000000000000" pitchFamily="50" charset="-128"/>
                        <a:ea typeface="游ゴシック" panose="020B0400000000000000" pitchFamily="50" charset="-128"/>
                      </a:endParaRPr>
                    </a:p>
                  </a:txBody>
                  <a:tcPr vert="eaVert" anchor="ctr" anchorCtr="1">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tcPr>
                </a:tc>
                <a:tc>
                  <a:txBody>
                    <a:bodyPr/>
                    <a:lstStyle/>
                    <a:p>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a:t>
                      </a:r>
                      <a:endParaRPr kumimoji="1" lang="en-US" altLang="ja-JP" sz="550" dirty="0">
                        <a:solidFill>
                          <a:schemeClr val="accent1">
                            <a:lumMod val="60000"/>
                            <a:lumOff val="40000"/>
                          </a:schemeClr>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特別養護老人ホーム</a:t>
                      </a: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寝たきりや認知症などで、常に介護が必要で自宅での生活が難しい方のための施設。入所により、入浴・排せつ・食事などの介護、機能訓練、健康管理、療養上の世話などが受けられる。</a:t>
                      </a:r>
                    </a:p>
                    <a:p>
                      <a:pPr algn="just"/>
                      <a:r>
                        <a:rPr kumimoji="1" lang="ja-JP" altLang="en-US" sz="550" dirty="0">
                          <a:latin typeface="游ゴシック" panose="020B0400000000000000" pitchFamily="50" charset="-128"/>
                          <a:ea typeface="游ゴシック" panose="020B0400000000000000" pitchFamily="50" charset="-128"/>
                        </a:rPr>
                        <a:t>定員</a:t>
                      </a:r>
                      <a:r>
                        <a:rPr kumimoji="1" lang="en-US" altLang="ja-JP" sz="550" dirty="0">
                          <a:latin typeface="游ゴシック" panose="020B0400000000000000" pitchFamily="50" charset="-128"/>
                          <a:ea typeface="游ゴシック" panose="020B0400000000000000" pitchFamily="50" charset="-128"/>
                        </a:rPr>
                        <a:t>29</a:t>
                      </a:r>
                      <a:r>
                        <a:rPr kumimoji="1" lang="ja-JP" altLang="en-US" sz="550" dirty="0">
                          <a:latin typeface="游ゴシック" panose="020B0400000000000000" pitchFamily="50" charset="-128"/>
                          <a:ea typeface="游ゴシック" panose="020B0400000000000000" pitchFamily="50" charset="-128"/>
                        </a:rPr>
                        <a:t>名以下の地域密着型の施設もある。</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550" dirty="0">
                          <a:solidFill>
                            <a:schemeClr val="tx1"/>
                          </a:solidFill>
                          <a:latin typeface="游ゴシック" panose="020B0400000000000000" pitchFamily="50" charset="-128"/>
                          <a:ea typeface="游ゴシック" panose="020B0400000000000000" pitchFamily="50" charset="-128"/>
                        </a:rPr>
                        <a:t>入所施設</a:t>
                      </a:r>
                    </a:p>
                  </a:txBody>
                  <a:tcPr marL="46800" marR="4680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solidFill>
                            <a:schemeClr val="tx1"/>
                          </a:solidFill>
                          <a:latin typeface="游ゴシック" panose="020B0400000000000000" pitchFamily="50" charset="-128"/>
                          <a:ea typeface="游ゴシック" panose="020B0400000000000000" pitchFamily="50" charset="-128"/>
                        </a:rPr>
                        <a:t>・対象：要介護１以上</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　　　　新規入所は原則要介護３</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　　　　以上。</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・医師、看護師の配置基準あり</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（医師は常駐とは限らない）</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2551460"/>
                  </a:ext>
                </a:extLst>
              </a:tr>
              <a:tr h="1023961">
                <a:tc vMerge="1">
                  <a:txBody>
                    <a:bodyPr/>
                    <a:lstStyle/>
                    <a:p>
                      <a:endParaRPr kumimoji="1" lang="ja-JP" altLang="en-US" sz="500" dirty="0">
                        <a:solidFill>
                          <a:schemeClr val="accent2">
                            <a:lumMod val="75000"/>
                          </a:schemeClr>
                        </a:solidFill>
                        <a:latin typeface="游ゴシック" panose="020B0400000000000000" pitchFamily="50" charset="-128"/>
                        <a:ea typeface="游ゴシック" panose="020B0400000000000000" pitchFamily="50" charset="-128"/>
                      </a:endParaRPr>
                    </a:p>
                  </a:txBody>
                  <a:tcPr vert="eaVert" anchor="ctr" anchorCtr="1">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tcPr>
                </a:tc>
                <a:tc>
                  <a:txBody>
                    <a:bodyPr/>
                    <a:lstStyle/>
                    <a:p>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a:t>
                      </a:r>
                      <a:endParaRPr kumimoji="1" lang="en-US" altLang="ja-JP" sz="550" dirty="0">
                        <a:solidFill>
                          <a:schemeClr val="accent1">
                            <a:lumMod val="60000"/>
                            <a:lumOff val="40000"/>
                          </a:schemeClr>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グループホーム</a:t>
                      </a: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要介護２の認定を受けた方を対象として、認知症の高齢者が共同で生活する住居において、入浴、排せつ、食事等の介護、その他の日常生活上の世話、機能訓練を行うサービス。少人数（５人～９人）の家庭的な雰囲気の中で、症状の進行を遅らせ、できる限り自立した生活が送れるようになることを目指す。</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550" dirty="0">
                          <a:latin typeface="游ゴシック" panose="020B0400000000000000" pitchFamily="50" charset="-128"/>
                          <a:ea typeface="游ゴシック" panose="020B0400000000000000" pitchFamily="50" charset="-128"/>
                        </a:rPr>
                        <a:t>共同生活</a:t>
                      </a:r>
                      <a:endParaRPr kumimoji="1" lang="en-US" altLang="ja-JP" sz="550" dirty="0">
                        <a:latin typeface="游ゴシック" panose="020B0400000000000000" pitchFamily="50" charset="-128"/>
                        <a:ea typeface="游ゴシック" panose="020B0400000000000000" pitchFamily="50" charset="-128"/>
                      </a:endParaRPr>
                    </a:p>
                    <a:p>
                      <a:pPr algn="ctr"/>
                      <a:r>
                        <a:rPr kumimoji="1" lang="ja-JP" altLang="en-US" sz="550" dirty="0">
                          <a:latin typeface="游ゴシック" panose="020B0400000000000000" pitchFamily="50" charset="-128"/>
                          <a:ea typeface="游ゴシック" panose="020B0400000000000000" pitchFamily="50" charset="-128"/>
                        </a:rPr>
                        <a:t>住居</a:t>
                      </a:r>
                    </a:p>
                  </a:txBody>
                  <a:tcPr marL="46800" marR="4680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・対象：要支援２以上の認知症状</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がある方。</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・医療職の配置基準はなく、事業</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所によって、医療連携体制とっ</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ている。</a:t>
                      </a:r>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327519"/>
                  </a:ext>
                </a:extLst>
              </a:tr>
              <a:tr h="470015">
                <a:tc vMerge="1">
                  <a:txBody>
                    <a:bodyPr/>
                    <a:lstStyle/>
                    <a:p>
                      <a:endParaRPr kumimoji="1" lang="ja-JP" altLang="en-US" sz="600" dirty="0">
                        <a:solidFill>
                          <a:schemeClr val="tx1"/>
                        </a:solidFill>
                        <a:latin typeface="游ゴシック" panose="020B0400000000000000" pitchFamily="50" charset="-128"/>
                        <a:ea typeface="游ゴシック" panose="020B0400000000000000" pitchFamily="50" charset="-128"/>
                      </a:endParaRPr>
                    </a:p>
                  </a:txBody>
                  <a:tcPr vert="eaVert" anchor="ctr" anchorCtr="1">
                    <a:lnL w="12700" cap="flat" cmpd="sng" algn="ctr">
                      <a:no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550" dirty="0">
                          <a:solidFill>
                            <a:schemeClr val="accent1">
                              <a:lumMod val="60000"/>
                              <a:lumOff val="40000"/>
                            </a:schemeClr>
                          </a:solidFill>
                          <a:latin typeface="游ゴシック" panose="020B0400000000000000" pitchFamily="50" charset="-128"/>
                          <a:ea typeface="游ゴシック" panose="020B0400000000000000" pitchFamily="50" charset="-128"/>
                        </a:rPr>
                        <a:t>★</a:t>
                      </a:r>
                      <a:endParaRPr kumimoji="1" lang="en-US" altLang="ja-JP" sz="550" dirty="0">
                        <a:solidFill>
                          <a:schemeClr val="accent1">
                            <a:lumMod val="60000"/>
                            <a:lumOff val="40000"/>
                          </a:schemeClr>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ショートステイ</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（短期入所生活介護）</a:t>
                      </a:r>
                      <a:endParaRPr kumimoji="1" lang="en-US" altLang="ja-JP" sz="550" dirty="0">
                        <a:solidFill>
                          <a:schemeClr val="tx1"/>
                        </a:solidFill>
                        <a:latin typeface="游ゴシック" panose="020B0400000000000000" pitchFamily="50" charset="-128"/>
                        <a:ea typeface="游ゴシック" panose="020B0400000000000000" pitchFamily="50" charset="-128"/>
                      </a:endParaRPr>
                    </a:p>
                    <a:p>
                      <a:r>
                        <a:rPr kumimoji="1" lang="ja-JP" altLang="en-US" sz="550" dirty="0">
                          <a:solidFill>
                            <a:schemeClr val="tx1"/>
                          </a:solidFill>
                          <a:latin typeface="游ゴシック" panose="020B0400000000000000" pitchFamily="50" charset="-128"/>
                          <a:ea typeface="游ゴシック" panose="020B0400000000000000" pitchFamily="50" charset="-128"/>
                        </a:rPr>
                        <a:t>（短期入所療養介護）</a:t>
                      </a:r>
                      <a:endParaRPr kumimoji="1" lang="ja-JP" altLang="en-US" sz="55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特別養護老人ホームや老人保健施設などに短期入所してもらい、介護する家族の負担軽減を図るサービス。</a:t>
                      </a:r>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550" dirty="0">
                          <a:latin typeface="游ゴシック" panose="020B0400000000000000" pitchFamily="50" charset="-128"/>
                          <a:ea typeface="游ゴシック" panose="020B0400000000000000" pitchFamily="50" charset="-128"/>
                        </a:rPr>
                        <a:t>居宅サービス</a:t>
                      </a:r>
                    </a:p>
                  </a:txBody>
                  <a:tcPr marL="46800" marR="4680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a:txBody>
                    <a:bodyPr/>
                    <a:lstStyle/>
                    <a:p>
                      <a:r>
                        <a:rPr kumimoji="1" lang="ja-JP" altLang="en-US" sz="550" dirty="0">
                          <a:latin typeface="游ゴシック" panose="020B0400000000000000" pitchFamily="50" charset="-128"/>
                          <a:ea typeface="游ゴシック" panose="020B0400000000000000" pitchFamily="50" charset="-128"/>
                        </a:rPr>
                        <a:t>・医師、看護師の配置基準あり（医師は常駐とは限らない）</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88062"/>
                  </a:ext>
                </a:extLst>
              </a:tr>
              <a:tr h="343661">
                <a:tc gridSpan="5">
                  <a:txBody>
                    <a:bodyPr/>
                    <a:lstStyle/>
                    <a:p>
                      <a:pPr algn="l"/>
                      <a:r>
                        <a:rPr kumimoji="1" lang="ja-JP" altLang="en-US" sz="500" dirty="0">
                          <a:solidFill>
                            <a:schemeClr val="accent1">
                              <a:lumMod val="60000"/>
                              <a:lumOff val="40000"/>
                            </a:schemeClr>
                          </a:solidFill>
                          <a:latin typeface="游ゴシック" panose="020B0400000000000000" pitchFamily="50" charset="-128"/>
                          <a:ea typeface="游ゴシック" panose="020B0400000000000000" pitchFamily="50" charset="-128"/>
                        </a:rPr>
                        <a:t>★</a:t>
                      </a:r>
                      <a:r>
                        <a:rPr kumimoji="1" lang="ja-JP" altLang="en-US" sz="500" dirty="0">
                          <a:solidFill>
                            <a:schemeClr val="tx1"/>
                          </a:solidFill>
                          <a:latin typeface="游ゴシック" panose="020B0400000000000000" pitchFamily="50" charset="-128"/>
                          <a:ea typeface="游ゴシック" panose="020B0400000000000000" pitchFamily="50" charset="-128"/>
                        </a:rPr>
                        <a:t>地域包括ケア病棟の在宅復帰率の対象となる施設</a:t>
                      </a:r>
                      <a:endParaRPr kumimoji="1" lang="en-US" altLang="ja-JP" sz="5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500" dirty="0">
                          <a:solidFill>
                            <a:schemeClr val="accent1">
                              <a:lumMod val="60000"/>
                              <a:lumOff val="40000"/>
                            </a:schemeClr>
                          </a:solidFill>
                          <a:latin typeface="游ゴシック" panose="020B0400000000000000" pitchFamily="50" charset="-128"/>
                          <a:ea typeface="游ゴシック" panose="020B0400000000000000" pitchFamily="50" charset="-128"/>
                        </a:rPr>
                        <a:t>☆</a:t>
                      </a:r>
                      <a:r>
                        <a:rPr kumimoji="1" lang="ja-JP" altLang="en-US" sz="500" dirty="0">
                          <a:solidFill>
                            <a:schemeClr val="tx1"/>
                          </a:solidFill>
                          <a:latin typeface="游ゴシック" panose="020B0400000000000000" pitchFamily="50" charset="-128"/>
                          <a:ea typeface="游ゴシック" panose="020B0400000000000000" pitchFamily="50" charset="-128"/>
                        </a:rPr>
                        <a:t>回復期リハビリテーション病棟の在宅復帰率の対象となる施設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tcPr>
                </a:tc>
                <a:tc hMerge="1">
                  <a:txBody>
                    <a:bodyPr/>
                    <a:lstStyle/>
                    <a:p>
                      <a:endParaRPr kumimoji="1" lang="en-US" altLang="ja-JP"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tcPr>
                </a:tc>
                <a:tc h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tcPr>
                </a:tc>
                <a:tc h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1467542236"/>
                  </a:ext>
                </a:extLst>
              </a:tr>
            </a:tbl>
          </a:graphicData>
        </a:graphic>
      </p:graphicFrame>
      <p:sp>
        <p:nvSpPr>
          <p:cNvPr id="7" name="テキスト ボックス 6">
            <a:extLst>
              <a:ext uri="{FF2B5EF4-FFF2-40B4-BE49-F238E27FC236}">
                <a16:creationId xmlns:a16="http://schemas.microsoft.com/office/drawing/2014/main" id="{7BC607B4-4860-4CFA-81F8-FC57BF3E0EFC}"/>
              </a:ext>
            </a:extLst>
          </p:cNvPr>
          <p:cNvSpPr txBox="1"/>
          <p:nvPr/>
        </p:nvSpPr>
        <p:spPr>
          <a:xfrm>
            <a:off x="5222222" y="5066001"/>
            <a:ext cx="4259695" cy="914848"/>
          </a:xfrm>
          <a:prstGeom prst="rect">
            <a:avLst/>
          </a:prstGeom>
          <a:noFill/>
          <a:ln w="9525">
            <a:solidFill>
              <a:srgbClr val="00B050"/>
            </a:solidFill>
            <a:prstDash val="sysDash"/>
          </a:ln>
        </p:spPr>
        <p:txBody>
          <a:bodyPr wrap="square" lIns="72000" tIns="72000" rIns="72000" bIns="72000" rtlCol="0" anchor="ctr" anchorCtr="0">
            <a:spAutoFit/>
          </a:bodyPr>
          <a:lstStyle/>
          <a:p>
            <a:endParaRPr kumimoji="1" lang="en-US" altLang="ja-JP" sz="700" b="1" dirty="0">
              <a:latin typeface="游ゴシック" panose="020B0400000000000000" pitchFamily="50" charset="-128"/>
              <a:ea typeface="游ゴシック" panose="020B0400000000000000" pitchFamily="50" charset="-128"/>
            </a:endParaRPr>
          </a:p>
          <a:p>
            <a:r>
              <a:rPr kumimoji="1" lang="ja-JP" altLang="en-US" sz="700" b="1" dirty="0">
                <a:latin typeface="游ゴシック" panose="020B0400000000000000" pitchFamily="50" charset="-128"/>
                <a:ea typeface="游ゴシック" panose="020B0400000000000000" pitchFamily="50" charset="-128"/>
              </a:rPr>
              <a:t>医療・介護サービス提供機関の情報や研修等のご案内</a:t>
            </a:r>
            <a:endParaRPr kumimoji="1" lang="en-US" altLang="ja-JP" sz="700" b="1" dirty="0">
              <a:latin typeface="游ゴシック" panose="020B0400000000000000" pitchFamily="50" charset="-128"/>
              <a:ea typeface="游ゴシック" panose="020B0400000000000000" pitchFamily="50" charset="-128"/>
            </a:endParaRPr>
          </a:p>
          <a:p>
            <a:r>
              <a:rPr kumimoji="1" lang="ja-JP" altLang="en-US" sz="600" dirty="0">
                <a:latin typeface="游ゴシック" panose="020B0400000000000000" pitchFamily="50" charset="-128"/>
                <a:ea typeface="游ゴシック" panose="020B0400000000000000" pitchFamily="50" charset="-128"/>
              </a:rPr>
              <a:t>　</a:t>
            </a:r>
            <a:endParaRPr kumimoji="1" lang="en-US" altLang="ja-JP" sz="600" dirty="0">
              <a:latin typeface="游ゴシック" panose="020B0400000000000000" pitchFamily="50" charset="-128"/>
              <a:ea typeface="游ゴシック" panose="020B0400000000000000" pitchFamily="50" charset="-128"/>
            </a:endParaRPr>
          </a:p>
          <a:p>
            <a:r>
              <a:rPr kumimoji="1" lang="ja-JP" altLang="en-US" sz="600" dirty="0">
                <a:latin typeface="游ゴシック" panose="020B0400000000000000" pitchFamily="50" charset="-128"/>
                <a:ea typeface="游ゴシック" panose="020B0400000000000000" pitchFamily="50" charset="-128"/>
              </a:rPr>
              <a:t>　とまこまい医療介護連携センターのホームページでは、医療、介護サービス提供機関に関する</a:t>
            </a:r>
            <a:endParaRPr kumimoji="1" lang="en-US" altLang="ja-JP" sz="600" dirty="0">
              <a:latin typeface="游ゴシック" panose="020B0400000000000000" pitchFamily="50" charset="-128"/>
              <a:ea typeface="游ゴシック" panose="020B0400000000000000" pitchFamily="50" charset="-128"/>
            </a:endParaRPr>
          </a:p>
          <a:p>
            <a:r>
              <a:rPr kumimoji="1" lang="ja-JP" altLang="en-US" sz="600" dirty="0">
                <a:latin typeface="游ゴシック" panose="020B0400000000000000" pitchFamily="50" charset="-128"/>
                <a:ea typeface="游ゴシック" panose="020B0400000000000000" pitchFamily="50" charset="-128"/>
              </a:rPr>
              <a:t>マップやリストのほか、各種研修のご案内、研修等に係る活動報告など、お役立ち情報が掲載さ</a:t>
            </a:r>
            <a:endParaRPr kumimoji="1" lang="en-US" altLang="ja-JP" sz="600" dirty="0">
              <a:latin typeface="游ゴシック" panose="020B0400000000000000" pitchFamily="50" charset="-128"/>
              <a:ea typeface="游ゴシック" panose="020B0400000000000000" pitchFamily="50" charset="-128"/>
            </a:endParaRPr>
          </a:p>
          <a:p>
            <a:r>
              <a:rPr kumimoji="1" lang="ja-JP" altLang="en-US" sz="600" dirty="0">
                <a:latin typeface="游ゴシック" panose="020B0400000000000000" pitchFamily="50" charset="-128"/>
                <a:ea typeface="游ゴシック" panose="020B0400000000000000" pitchFamily="50" charset="-128"/>
              </a:rPr>
              <a:t>れていますので、ご利用ください。</a:t>
            </a:r>
            <a:endParaRPr kumimoji="1" lang="en-US" altLang="ja-JP" sz="600" dirty="0">
              <a:latin typeface="游ゴシック" panose="020B0400000000000000" pitchFamily="50" charset="-128"/>
              <a:ea typeface="游ゴシック" panose="020B0400000000000000" pitchFamily="50" charset="-128"/>
            </a:endParaRPr>
          </a:p>
          <a:p>
            <a:endParaRPr kumimoji="1" lang="en-US" altLang="ja-JP" sz="500" dirty="0">
              <a:latin typeface="游ゴシック" panose="020B0400000000000000" pitchFamily="50" charset="-128"/>
              <a:ea typeface="游ゴシック" panose="020B0400000000000000" pitchFamily="50" charset="-128"/>
            </a:endParaRPr>
          </a:p>
          <a:p>
            <a:r>
              <a:rPr kumimoji="1" lang="ja-JP" altLang="en-US" sz="700" b="1" dirty="0">
                <a:solidFill>
                  <a:srgbClr val="008080"/>
                </a:solidFill>
                <a:latin typeface="游ゴシック" panose="020B0400000000000000" pitchFamily="50" charset="-128"/>
                <a:ea typeface="游ゴシック" panose="020B0400000000000000" pitchFamily="50" charset="-128"/>
              </a:rPr>
              <a:t>とまこまい医療介護連携</a:t>
            </a:r>
            <a:r>
              <a:rPr kumimoji="1" lang="ja-JP" altLang="en-US" sz="700" b="1">
                <a:solidFill>
                  <a:srgbClr val="008080"/>
                </a:solidFill>
                <a:latin typeface="游ゴシック" panose="020B0400000000000000" pitchFamily="50" charset="-128"/>
                <a:ea typeface="游ゴシック" panose="020B0400000000000000" pitchFamily="50" charset="-128"/>
              </a:rPr>
              <a:t>センター　　</a:t>
            </a:r>
            <a:r>
              <a:rPr kumimoji="1" lang="en-US" altLang="ja-JP" sz="700" b="1">
                <a:solidFill>
                  <a:srgbClr val="008080"/>
                </a:solidFill>
                <a:latin typeface="游ゴシック" panose="020B0400000000000000" pitchFamily="50" charset="-128"/>
                <a:ea typeface="游ゴシック" panose="020B0400000000000000" pitchFamily="50" charset="-128"/>
              </a:rPr>
              <a:t>https</a:t>
            </a:r>
            <a:r>
              <a:rPr kumimoji="1" lang="en-US" altLang="ja-JP" sz="700" b="1" dirty="0">
                <a:solidFill>
                  <a:srgbClr val="008080"/>
                </a:solidFill>
                <a:latin typeface="游ゴシック" panose="020B0400000000000000" pitchFamily="50" charset="-128"/>
                <a:ea typeface="游ゴシック" panose="020B0400000000000000" pitchFamily="50" charset="-128"/>
              </a:rPr>
              <a:t>://</a:t>
            </a:r>
            <a:r>
              <a:rPr kumimoji="1" lang="en-US" altLang="ja-JP" sz="700" b="1" dirty="0" err="1">
                <a:solidFill>
                  <a:srgbClr val="008080"/>
                </a:solidFill>
                <a:latin typeface="游ゴシック" panose="020B0400000000000000" pitchFamily="50" charset="-128"/>
                <a:ea typeface="游ゴシック" panose="020B0400000000000000" pitchFamily="50" charset="-128"/>
              </a:rPr>
              <a:t>toma-renkei</a:t>
            </a:r>
            <a:r>
              <a:rPr kumimoji="1" lang="en-US" altLang="ja-JP" sz="700" b="1" err="1">
                <a:solidFill>
                  <a:srgbClr val="008080"/>
                </a:solidFill>
                <a:latin typeface="游ゴシック" panose="020B0400000000000000" pitchFamily="50" charset="-128"/>
                <a:ea typeface="游ゴシック" panose="020B0400000000000000" pitchFamily="50" charset="-128"/>
              </a:rPr>
              <a:t>.</a:t>
            </a:r>
            <a:r>
              <a:rPr kumimoji="1" lang="en-US" altLang="ja-JP" sz="700" b="1">
                <a:solidFill>
                  <a:srgbClr val="008080"/>
                </a:solidFill>
                <a:latin typeface="游ゴシック" panose="020B0400000000000000" pitchFamily="50" charset="-128"/>
                <a:ea typeface="游ゴシック" panose="020B0400000000000000" pitchFamily="50" charset="-128"/>
              </a:rPr>
              <a:t>jp</a:t>
            </a:r>
            <a:endParaRPr kumimoji="1" lang="en-US" altLang="ja-JP" sz="700" b="1" dirty="0">
              <a:solidFill>
                <a:srgbClr val="009999"/>
              </a:solidFill>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6698D023-8E85-489C-9FF8-82732F50CEB3}"/>
              </a:ext>
            </a:extLst>
          </p:cNvPr>
          <p:cNvGrpSpPr/>
          <p:nvPr/>
        </p:nvGrpSpPr>
        <p:grpSpPr>
          <a:xfrm>
            <a:off x="5362306" y="4938936"/>
            <a:ext cx="252000" cy="254131"/>
            <a:chOff x="5611290" y="3391433"/>
            <a:chExt cx="252000" cy="254131"/>
          </a:xfrm>
        </p:grpSpPr>
        <p:sp>
          <p:nvSpPr>
            <p:cNvPr id="25" name="楕円 24">
              <a:extLst>
                <a:ext uri="{FF2B5EF4-FFF2-40B4-BE49-F238E27FC236}">
                  <a16:creationId xmlns:a16="http://schemas.microsoft.com/office/drawing/2014/main" id="{54C5039D-1506-41E5-AAD2-BA7813827EA0}"/>
                </a:ext>
              </a:extLst>
            </p:cNvPr>
            <p:cNvSpPr/>
            <p:nvPr/>
          </p:nvSpPr>
          <p:spPr>
            <a:xfrm>
              <a:off x="5611290" y="3391433"/>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57B6BB78-AFC8-4404-8910-3BEC4A90BE5F}"/>
                </a:ext>
              </a:extLst>
            </p:cNvPr>
            <p:cNvSpPr txBox="1"/>
            <p:nvPr/>
          </p:nvSpPr>
          <p:spPr>
            <a:xfrm>
              <a:off x="5647290" y="3392436"/>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お</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F3F41593-0A8D-4217-B5A6-2474F226846E}"/>
              </a:ext>
            </a:extLst>
          </p:cNvPr>
          <p:cNvGrpSpPr/>
          <p:nvPr/>
        </p:nvGrpSpPr>
        <p:grpSpPr>
          <a:xfrm>
            <a:off x="5999556" y="4939437"/>
            <a:ext cx="252000" cy="253128"/>
            <a:chOff x="996659" y="507981"/>
            <a:chExt cx="252000" cy="253128"/>
          </a:xfrm>
        </p:grpSpPr>
        <p:sp>
          <p:nvSpPr>
            <p:cNvPr id="23" name="楕円 22">
              <a:extLst>
                <a:ext uri="{FF2B5EF4-FFF2-40B4-BE49-F238E27FC236}">
                  <a16:creationId xmlns:a16="http://schemas.microsoft.com/office/drawing/2014/main" id="{79B1BEAE-CBD5-457E-B9C5-E416D9D03002}"/>
                </a:ext>
              </a:extLst>
            </p:cNvPr>
            <p:cNvSpPr/>
            <p:nvPr/>
          </p:nvSpPr>
          <p:spPr>
            <a:xfrm>
              <a:off x="996659" y="508545"/>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8A0C85D4-8A44-426F-BE45-B5BD23299D19}"/>
                </a:ext>
              </a:extLst>
            </p:cNvPr>
            <p:cNvSpPr txBox="1"/>
            <p:nvPr/>
          </p:nvSpPr>
          <p:spPr>
            <a:xfrm>
              <a:off x="1032659" y="507981"/>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立</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11" name="グループ化 10">
            <a:extLst>
              <a:ext uri="{FF2B5EF4-FFF2-40B4-BE49-F238E27FC236}">
                <a16:creationId xmlns:a16="http://schemas.microsoft.com/office/drawing/2014/main" id="{6027037E-CF7D-4A8F-82EB-6AA8BA76AA4F}"/>
              </a:ext>
            </a:extLst>
          </p:cNvPr>
          <p:cNvGrpSpPr/>
          <p:nvPr/>
        </p:nvGrpSpPr>
        <p:grpSpPr>
          <a:xfrm>
            <a:off x="6318181" y="4939437"/>
            <a:ext cx="252000" cy="253128"/>
            <a:chOff x="1680776" y="497569"/>
            <a:chExt cx="252000" cy="253128"/>
          </a:xfrm>
        </p:grpSpPr>
        <p:sp>
          <p:nvSpPr>
            <p:cNvPr id="21" name="楕円 20">
              <a:extLst>
                <a:ext uri="{FF2B5EF4-FFF2-40B4-BE49-F238E27FC236}">
                  <a16:creationId xmlns:a16="http://schemas.microsoft.com/office/drawing/2014/main" id="{096FC37A-A091-4F6D-AA2C-B9FAEBF137EF}"/>
                </a:ext>
              </a:extLst>
            </p:cNvPr>
            <p:cNvSpPr/>
            <p:nvPr/>
          </p:nvSpPr>
          <p:spPr>
            <a:xfrm>
              <a:off x="1680776" y="498133"/>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E700F532-D25E-423B-9194-4BA937CBA1CF}"/>
                </a:ext>
              </a:extLst>
            </p:cNvPr>
            <p:cNvSpPr txBox="1"/>
            <p:nvPr/>
          </p:nvSpPr>
          <p:spPr>
            <a:xfrm>
              <a:off x="1716776" y="497569"/>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ち</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47A499E7-658F-40CA-A7F2-911F9E40B928}"/>
              </a:ext>
            </a:extLst>
          </p:cNvPr>
          <p:cNvGrpSpPr/>
          <p:nvPr/>
        </p:nvGrpSpPr>
        <p:grpSpPr>
          <a:xfrm>
            <a:off x="5680931" y="4939437"/>
            <a:ext cx="252000" cy="253128"/>
            <a:chOff x="1513681" y="2754655"/>
            <a:chExt cx="252000" cy="253128"/>
          </a:xfrm>
        </p:grpSpPr>
        <p:sp>
          <p:nvSpPr>
            <p:cNvPr id="19" name="楕円 18">
              <a:extLst>
                <a:ext uri="{FF2B5EF4-FFF2-40B4-BE49-F238E27FC236}">
                  <a16:creationId xmlns:a16="http://schemas.microsoft.com/office/drawing/2014/main" id="{A47AE99F-81B3-455E-919B-7C08455F7830}"/>
                </a:ext>
              </a:extLst>
            </p:cNvPr>
            <p:cNvSpPr/>
            <p:nvPr/>
          </p:nvSpPr>
          <p:spPr>
            <a:xfrm>
              <a:off x="1513681" y="2755219"/>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A9166184-BDDA-495F-9173-1D67F1302E80}"/>
                </a:ext>
              </a:extLst>
            </p:cNvPr>
            <p:cNvSpPr txBox="1"/>
            <p:nvPr/>
          </p:nvSpPr>
          <p:spPr>
            <a:xfrm>
              <a:off x="1549681" y="2754655"/>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役</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13" name="グループ化 12">
            <a:extLst>
              <a:ext uri="{FF2B5EF4-FFF2-40B4-BE49-F238E27FC236}">
                <a16:creationId xmlns:a16="http://schemas.microsoft.com/office/drawing/2014/main" id="{9E16535A-CEEF-4B3D-B3D9-6B8DC040EBAF}"/>
              </a:ext>
            </a:extLst>
          </p:cNvPr>
          <p:cNvGrpSpPr/>
          <p:nvPr/>
        </p:nvGrpSpPr>
        <p:grpSpPr>
          <a:xfrm>
            <a:off x="6636806" y="4939437"/>
            <a:ext cx="252000" cy="253128"/>
            <a:chOff x="1680776" y="497569"/>
            <a:chExt cx="252000" cy="253128"/>
          </a:xfrm>
        </p:grpSpPr>
        <p:sp>
          <p:nvSpPr>
            <p:cNvPr id="17" name="楕円 16">
              <a:extLst>
                <a:ext uri="{FF2B5EF4-FFF2-40B4-BE49-F238E27FC236}">
                  <a16:creationId xmlns:a16="http://schemas.microsoft.com/office/drawing/2014/main" id="{209DE7EE-2AED-4109-9599-EDC051205DE3}"/>
                </a:ext>
              </a:extLst>
            </p:cNvPr>
            <p:cNvSpPr/>
            <p:nvPr/>
          </p:nvSpPr>
          <p:spPr>
            <a:xfrm>
              <a:off x="1680776" y="498133"/>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43934DAE-68D3-4C33-817E-BC85285A34A0}"/>
                </a:ext>
              </a:extLst>
            </p:cNvPr>
            <p:cNvSpPr txBox="1"/>
            <p:nvPr/>
          </p:nvSpPr>
          <p:spPr>
            <a:xfrm>
              <a:off x="1716776" y="497569"/>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情</a:t>
              </a:r>
              <a:endParaRPr kumimoji="1" lang="en-US" altLang="ja-JP" sz="700" b="1" dirty="0">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D14462B-2ADC-4262-9258-570DA870F78A}"/>
              </a:ext>
            </a:extLst>
          </p:cNvPr>
          <p:cNvGrpSpPr/>
          <p:nvPr/>
        </p:nvGrpSpPr>
        <p:grpSpPr>
          <a:xfrm>
            <a:off x="6955430" y="4939437"/>
            <a:ext cx="252000" cy="253128"/>
            <a:chOff x="1680776" y="497569"/>
            <a:chExt cx="252000" cy="253128"/>
          </a:xfrm>
        </p:grpSpPr>
        <p:sp>
          <p:nvSpPr>
            <p:cNvPr id="15" name="楕円 14">
              <a:extLst>
                <a:ext uri="{FF2B5EF4-FFF2-40B4-BE49-F238E27FC236}">
                  <a16:creationId xmlns:a16="http://schemas.microsoft.com/office/drawing/2014/main" id="{A7E5BE0A-6166-4083-AE63-90C3111B4C44}"/>
                </a:ext>
              </a:extLst>
            </p:cNvPr>
            <p:cNvSpPr/>
            <p:nvPr/>
          </p:nvSpPr>
          <p:spPr>
            <a:xfrm>
              <a:off x="1680776" y="498133"/>
              <a:ext cx="252000" cy="252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D8E307AB-08CB-4992-ADD0-1C98852D74C8}"/>
                </a:ext>
              </a:extLst>
            </p:cNvPr>
            <p:cNvSpPr txBox="1"/>
            <p:nvPr/>
          </p:nvSpPr>
          <p:spPr>
            <a:xfrm>
              <a:off x="1716776" y="497569"/>
              <a:ext cx="180000" cy="253128"/>
            </a:xfrm>
            <a:prstGeom prst="rect">
              <a:avLst/>
            </a:prstGeom>
            <a:noFill/>
            <a:ln w="6350">
              <a:noFill/>
              <a:prstDash val="sysDash"/>
            </a:ln>
          </p:spPr>
          <p:txBody>
            <a:bodyPr wrap="square" lIns="72000" tIns="72000" rIns="72000" bIns="72000" rtlCol="0" anchor="ctr" anchorCtr="0">
              <a:spAutoFit/>
            </a:bodyPr>
            <a:lstStyle/>
            <a:p>
              <a:pPr algn="ctr"/>
              <a:r>
                <a:rPr kumimoji="1" lang="ja-JP" altLang="en-US" sz="700" b="1" dirty="0">
                  <a:latin typeface="游ゴシック" panose="020B0400000000000000" pitchFamily="50" charset="-128"/>
                  <a:ea typeface="游ゴシック" panose="020B0400000000000000" pitchFamily="50" charset="-128"/>
                </a:rPr>
                <a:t>報</a:t>
              </a:r>
              <a:endParaRPr kumimoji="1" lang="en-US" altLang="ja-JP" sz="700" b="1" dirty="0">
                <a:latin typeface="游ゴシック" panose="020B0400000000000000" pitchFamily="50" charset="-128"/>
                <a:ea typeface="游ゴシック" panose="020B0400000000000000" pitchFamily="50" charset="-128"/>
              </a:endParaRPr>
            </a:p>
          </p:txBody>
        </p:sp>
      </p:grpSp>
      <p:pic>
        <p:nvPicPr>
          <p:cNvPr id="27" name="図 26">
            <a:extLst>
              <a:ext uri="{FF2B5EF4-FFF2-40B4-BE49-F238E27FC236}">
                <a16:creationId xmlns:a16="http://schemas.microsoft.com/office/drawing/2014/main" id="{AC27E6F9-5C72-4A81-90AA-A1D62EA5C3AC}"/>
              </a:ext>
            </a:extLst>
          </p:cNvPr>
          <p:cNvPicPr>
            <a:picLocks noChangeAspect="1"/>
          </p:cNvPicPr>
          <p:nvPr/>
        </p:nvPicPr>
        <p:blipFill>
          <a:blip r:embed="rId2"/>
          <a:stretch>
            <a:fillRect/>
          </a:stretch>
        </p:blipFill>
        <p:spPr>
          <a:xfrm>
            <a:off x="8681756" y="5451949"/>
            <a:ext cx="403200" cy="403200"/>
          </a:xfrm>
          <a:prstGeom prst="rect">
            <a:avLst/>
          </a:prstGeom>
        </p:spPr>
      </p:pic>
      <p:graphicFrame>
        <p:nvGraphicFramePr>
          <p:cNvPr id="28" name="表 13">
            <a:extLst>
              <a:ext uri="{FF2B5EF4-FFF2-40B4-BE49-F238E27FC236}">
                <a16:creationId xmlns:a16="http://schemas.microsoft.com/office/drawing/2014/main" id="{586C5DA6-85D2-499D-BF8C-755F25DACA9A}"/>
              </a:ext>
            </a:extLst>
          </p:cNvPr>
          <p:cNvGraphicFramePr>
            <a:graphicFrameLocks noGrp="1"/>
          </p:cNvGraphicFramePr>
          <p:nvPr>
            <p:extLst>
              <p:ext uri="{D42A27DB-BD31-4B8C-83A1-F6EECF244321}">
                <p14:modId xmlns:p14="http://schemas.microsoft.com/office/powerpoint/2010/main" val="2532701530"/>
              </p:ext>
            </p:extLst>
          </p:nvPr>
        </p:nvGraphicFramePr>
        <p:xfrm>
          <a:off x="344704" y="2696912"/>
          <a:ext cx="4495744" cy="1433510"/>
        </p:xfrm>
        <a:graphic>
          <a:graphicData uri="http://schemas.openxmlformats.org/drawingml/2006/table">
            <a:tbl>
              <a:tblPr firstRow="1" bandRow="1">
                <a:tableStyleId>{5940675A-B579-460E-94D1-54222C63F5DA}</a:tableStyleId>
              </a:tblPr>
              <a:tblGrid>
                <a:gridCol w="734796">
                  <a:extLst>
                    <a:ext uri="{9D8B030D-6E8A-4147-A177-3AD203B41FA5}">
                      <a16:colId xmlns:a16="http://schemas.microsoft.com/office/drawing/2014/main" val="2622532712"/>
                    </a:ext>
                  </a:extLst>
                </a:gridCol>
                <a:gridCol w="1612900">
                  <a:extLst>
                    <a:ext uri="{9D8B030D-6E8A-4147-A177-3AD203B41FA5}">
                      <a16:colId xmlns:a16="http://schemas.microsoft.com/office/drawing/2014/main" val="60361778"/>
                    </a:ext>
                  </a:extLst>
                </a:gridCol>
                <a:gridCol w="2148048">
                  <a:extLst>
                    <a:ext uri="{9D8B030D-6E8A-4147-A177-3AD203B41FA5}">
                      <a16:colId xmlns:a16="http://schemas.microsoft.com/office/drawing/2014/main" val="4181858217"/>
                    </a:ext>
                  </a:extLst>
                </a:gridCol>
              </a:tblGrid>
              <a:tr h="188589">
                <a:tc grid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dirty="0">
                          <a:ln>
                            <a:noFill/>
                          </a:ln>
                          <a:solidFill>
                            <a:srgbClr val="008080"/>
                          </a:solidFill>
                          <a:effectLst/>
                          <a:latin typeface="游ゴシック" panose="020B0400000000000000" pitchFamily="50" charset="-128"/>
                          <a:ea typeface="游ゴシック" panose="020B0400000000000000" pitchFamily="50" charset="-128"/>
                        </a:rPr>
                        <a:t>精神</a:t>
                      </a:r>
                      <a:r>
                        <a:rPr kumimoji="1" lang="en-US" altLang="ja-JP" sz="700" b="1" dirty="0">
                          <a:ln>
                            <a:noFill/>
                          </a:ln>
                          <a:solidFill>
                            <a:srgbClr val="008080"/>
                          </a:solidFill>
                          <a:effectLst/>
                          <a:latin typeface="游ゴシック" panose="020B0400000000000000" pitchFamily="50" charset="-128"/>
                          <a:ea typeface="游ゴシック" panose="020B0400000000000000" pitchFamily="50" charset="-128"/>
                        </a:rPr>
                        <a:t>(</a:t>
                      </a:r>
                      <a:r>
                        <a:rPr kumimoji="1" lang="ja-JP" altLang="en-US" sz="700" b="1" dirty="0">
                          <a:ln>
                            <a:noFill/>
                          </a:ln>
                          <a:solidFill>
                            <a:srgbClr val="008080"/>
                          </a:solidFill>
                          <a:effectLst/>
                          <a:latin typeface="游ゴシック" panose="020B0400000000000000" pitchFamily="50" charset="-128"/>
                          <a:ea typeface="游ゴシック" panose="020B0400000000000000" pitchFamily="50" charset="-128"/>
                        </a:rPr>
                        <a:t>入院基本料及び特定入院料）</a:t>
                      </a:r>
                      <a:endParaRPr kumimoji="1" lang="en-US" altLang="ja-JP" sz="700" b="1" dirty="0">
                        <a:ln>
                          <a:noFill/>
                        </a:ln>
                        <a:solidFill>
                          <a:srgbClr val="008080"/>
                        </a:solidFill>
                        <a:effectLst/>
                        <a:latin typeface="游ゴシック" panose="020B0400000000000000" pitchFamily="50" charset="-128"/>
                        <a:ea typeface="游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hMerge="1">
                  <a:txBody>
                    <a:bodyPr/>
                    <a:lstStyle/>
                    <a:p>
                      <a:endParaRPr kumimoji="1" lang="ja-JP" altLang="en-US" sz="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15115597"/>
                  </a:ext>
                </a:extLst>
              </a:tr>
              <a:tr h="16682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50" b="1" dirty="0">
                          <a:ln>
                            <a:noFill/>
                          </a:ln>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医療機能・名称・病棟説明</a:t>
                      </a:r>
                    </a:p>
                  </a:txBody>
                  <a:tcPr anchor="ctr" anchorCtr="1">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9999"/>
                    </a:solidFill>
                  </a:tcPr>
                </a:tc>
                <a:tc hMerge="1">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r>
                        <a:rPr kumimoji="1" lang="ja-JP" altLang="en-US" sz="5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ポイント・キーワード</a:t>
                      </a:r>
                    </a:p>
                  </a:txBody>
                  <a:tcPr anchor="ctr" anchorCtr="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solidFill>
                      <a:srgbClr val="009999"/>
                    </a:solidFill>
                  </a:tcPr>
                </a:tc>
                <a:extLst>
                  <a:ext uri="{0D108BD9-81ED-4DB2-BD59-A6C34878D82A}">
                    <a16:rowId xmlns:a16="http://schemas.microsoft.com/office/drawing/2014/main" val="2833880502"/>
                  </a:ext>
                </a:extLst>
              </a:tr>
              <a:tr h="246616">
                <a:tc>
                  <a:txBody>
                    <a:bodyPr/>
                    <a:lstStyle/>
                    <a:p>
                      <a:r>
                        <a:rPr kumimoji="1" lang="zh-TW" altLang="en-US" sz="550" dirty="0">
                          <a:latin typeface="游ゴシック" panose="020B0400000000000000" pitchFamily="50" charset="-128"/>
                          <a:ea typeface="游ゴシック" panose="020B0400000000000000" pitchFamily="50" charset="-128"/>
                        </a:rPr>
                        <a:t>急性期治療</a:t>
                      </a:r>
                      <a:r>
                        <a:rPr kumimoji="1" lang="ja-JP" altLang="en-US" sz="550" dirty="0">
                          <a:latin typeface="游ゴシック" panose="020B0400000000000000" pitchFamily="50" charset="-128"/>
                          <a:ea typeface="游ゴシック" panose="020B0400000000000000" pitchFamily="50" charset="-128"/>
                        </a:rPr>
                        <a:t>病棟</a:t>
                      </a:r>
                      <a:endParaRPr kumimoji="1" lang="zh-TW" altLang="en-US" sz="550" dirty="0">
                        <a:latin typeface="游ゴシック" panose="020B0400000000000000" pitchFamily="50" charset="-128"/>
                        <a:ea typeface="游ゴシック" panose="020B0400000000000000" pitchFamily="50" charset="-128"/>
                      </a:endParaRP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92D050"/>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急性期の精神症状に対し集中的な治療を行う病棟。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rowSpan="4">
                  <a:txBody>
                    <a:bodyPr/>
                    <a:lstStyle/>
                    <a:p>
                      <a:r>
                        <a:rPr kumimoji="1" lang="ja-JP" altLang="en-US" sz="550" dirty="0">
                          <a:latin typeface="游ゴシック" panose="020B0400000000000000" pitchFamily="50" charset="-128"/>
                          <a:ea typeface="游ゴシック" panose="020B0400000000000000" pitchFamily="50" charset="-128"/>
                        </a:rPr>
                        <a:t>・精神保健福祉法によって入院形態が決められ</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ている。</a:t>
                      </a:r>
                    </a:p>
                    <a:p>
                      <a:r>
                        <a:rPr kumimoji="1" lang="ja-JP" altLang="en-US" sz="550" dirty="0">
                          <a:latin typeface="游ゴシック" panose="020B0400000000000000" pitchFamily="50" charset="-128"/>
                          <a:ea typeface="游ゴシック" panose="020B0400000000000000" pitchFamily="50" charset="-128"/>
                        </a:rPr>
                        <a:t>・主な入院形態として、任意入院、医療保護入</a:t>
                      </a:r>
                      <a:endParaRPr kumimoji="1" lang="en-US" altLang="ja-JP" sz="550" dirty="0">
                        <a:latin typeface="游ゴシック" panose="020B0400000000000000" pitchFamily="50" charset="-128"/>
                        <a:ea typeface="游ゴシック" panose="020B0400000000000000" pitchFamily="50" charset="-128"/>
                      </a:endParaRPr>
                    </a:p>
                    <a:p>
                      <a:r>
                        <a:rPr kumimoji="1" lang="ja-JP" altLang="en-US" sz="550" dirty="0">
                          <a:latin typeface="游ゴシック" panose="020B0400000000000000" pitchFamily="50" charset="-128"/>
                          <a:ea typeface="游ゴシック" panose="020B0400000000000000" pitchFamily="50" charset="-128"/>
                        </a:rPr>
                        <a:t>　院、措置入院がある。</a:t>
                      </a:r>
                    </a:p>
                    <a:p>
                      <a:endParaRPr kumimoji="1" lang="ja-JP" altLang="en-US" sz="550" dirty="0">
                        <a:latin typeface="游ゴシック" panose="020B0400000000000000" pitchFamily="50" charset="-128"/>
                        <a:ea typeface="游ゴシック" panose="020B0400000000000000" pitchFamily="50" charset="-128"/>
                      </a:endParaRPr>
                    </a:p>
                    <a:p>
                      <a:endParaRPr kumimoji="1" lang="ja-JP" altLang="en-US" sz="550" dirty="0">
                        <a:latin typeface="游ゴシック" panose="020B0400000000000000" pitchFamily="50" charset="-128"/>
                        <a:ea typeface="游ゴシック" panose="020B0400000000000000" pitchFamily="50" charset="-128"/>
                      </a:endParaRPr>
                    </a:p>
                    <a:p>
                      <a:endParaRPr kumimoji="1" lang="en-US" altLang="ja-JP" sz="550" dirty="0">
                        <a:latin typeface="游ゴシック" panose="020B0400000000000000" pitchFamily="50" charset="-128"/>
                        <a:ea typeface="游ゴシック" panose="020B0400000000000000" pitchFamily="50" charset="-128"/>
                      </a:endParaRP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2156591"/>
                  </a:ext>
                </a:extLst>
              </a:tr>
              <a:tr h="246616">
                <a:tc>
                  <a:txBody>
                    <a:bodyPr/>
                    <a:lstStyle/>
                    <a:p>
                      <a:pPr algn="just"/>
                      <a:r>
                        <a:rPr kumimoji="1" lang="ja-JP" altLang="en-US" sz="550" dirty="0">
                          <a:latin typeface="游ゴシック" panose="020B0400000000000000" pitchFamily="50" charset="-128"/>
                          <a:ea typeface="游ゴシック" panose="020B0400000000000000" pitchFamily="50" charset="-128"/>
                        </a:rPr>
                        <a:t>療養病棟</a:t>
                      </a: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rgbClr val="92D050"/>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長期にわたり療養が必要な精神障害患者が入院する病棟。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v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574079907"/>
                  </a:ext>
                </a:extLst>
              </a:tr>
              <a:tr h="246616">
                <a:tc>
                  <a:txBody>
                    <a:bodyPr/>
                    <a:lstStyle/>
                    <a:p>
                      <a:r>
                        <a:rPr kumimoji="1" lang="zh-TW" altLang="en-US" sz="550" dirty="0">
                          <a:latin typeface="游ゴシック" panose="020B0400000000000000" pitchFamily="50" charset="-128"/>
                          <a:ea typeface="游ゴシック" panose="020B0400000000000000" pitchFamily="50" charset="-128"/>
                        </a:rPr>
                        <a:t>特殊疾患病棟</a:t>
                      </a:r>
                      <a:endParaRPr kumimoji="1" lang="en-US" altLang="zh-TW" sz="550" dirty="0">
                        <a:latin typeface="游ゴシック" panose="020B0400000000000000" pitchFamily="50" charset="-128"/>
                        <a:ea typeface="游ゴシック" panose="020B0400000000000000" pitchFamily="50" charset="-128"/>
                      </a:endParaRPr>
                    </a:p>
                    <a:p>
                      <a:r>
                        <a:rPr kumimoji="1" lang="zh-TW" altLang="en-US" sz="550" dirty="0">
                          <a:latin typeface="游ゴシック" panose="020B0400000000000000" pitchFamily="50" charset="-128"/>
                          <a:ea typeface="游ゴシック" panose="020B0400000000000000" pitchFamily="50" charset="-128"/>
                        </a:rPr>
                        <a:t>（精神科）</a:t>
                      </a: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rgbClr val="92D050"/>
                      </a:solidFill>
                      <a:prstDash val="solid"/>
                      <a:round/>
                      <a:headEnd type="none" w="med" len="med"/>
                      <a:tailEnd type="none" w="med" len="med"/>
                    </a:lnT>
                    <a:lnB w="3175" cap="flat" cmpd="sng" algn="ctr">
                      <a:solidFill>
                        <a:srgbClr val="92D050"/>
                      </a:solid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精神疾患があり、日常生活自立度Ｂランク以上の患者を受け入れる病棟。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3175" cap="flat" cmpd="sng" algn="ctr">
                      <a:solidFill>
                        <a:schemeClr val="accent4">
                          <a:lumMod val="40000"/>
                          <a:lumOff val="60000"/>
                        </a:schemeClr>
                      </a:solidFill>
                      <a:prstDash val="solid"/>
                      <a:round/>
                      <a:headEnd type="none" w="med" len="med"/>
                      <a:tailEnd type="none" w="med" len="med"/>
                    </a:lnB>
                  </a:tcPr>
                </a:tc>
                <a:tc v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60000"/>
                          <a:lumOff val="4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2669563196"/>
                  </a:ext>
                </a:extLst>
              </a:tr>
              <a:tr h="282890">
                <a:tc>
                  <a:txBody>
                    <a:bodyPr/>
                    <a:lstStyle/>
                    <a:p>
                      <a:r>
                        <a:rPr kumimoji="1" lang="zh-TW" altLang="en-US" sz="550" dirty="0">
                          <a:latin typeface="游ゴシック" panose="020B0400000000000000" pitchFamily="50" charset="-128"/>
                          <a:ea typeface="游ゴシック" panose="020B0400000000000000" pitchFamily="50" charset="-128"/>
                        </a:rPr>
                        <a:t>認知症治療病棟</a:t>
                      </a:r>
                    </a:p>
                  </a:txBody>
                  <a:tcPr anchor="ctr" anchorCtr="1">
                    <a:lnL w="12700" cap="flat" cmpd="sng" algn="ctr">
                      <a:no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kumimoji="1" lang="ja-JP" altLang="en-US" sz="550" dirty="0">
                          <a:latin typeface="游ゴシック" panose="020B0400000000000000" pitchFamily="50" charset="-128"/>
                          <a:ea typeface="游ゴシック" panose="020B0400000000000000" pitchFamily="50" charset="-128"/>
                        </a:rPr>
                        <a:t>精神症状や行動異常が特に著しい重度の認知症患者に対し、集中的な治療を行う病棟</a:t>
                      </a:r>
                    </a:p>
                  </a:txBody>
                  <a:tcPr marL="46800" marR="46800">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kumimoji="1" lang="ja-JP" altLang="en-US" sz="500" dirty="0">
                        <a:latin typeface="游ゴシック" panose="020B0400000000000000" pitchFamily="50" charset="-128"/>
                        <a:ea typeface="游ゴシック" panose="020B0400000000000000" pitchFamily="50" charset="-128"/>
                      </a:endParaRPr>
                    </a:p>
                  </a:txBody>
                  <a:tcP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60000"/>
                          <a:lumOff val="40000"/>
                        </a:schemeClr>
                      </a:solidFill>
                      <a:prstDash val="solid"/>
                      <a:round/>
                      <a:headEnd type="none" w="med" len="med"/>
                      <a:tailEnd type="none" w="med" len="med"/>
                    </a:lnR>
                    <a:lnT w="3175" cap="flat" cmpd="sng" algn="ctr">
                      <a:noFill/>
                      <a:prstDash val="solid"/>
                      <a:round/>
                      <a:headEnd type="none" w="med" len="med"/>
                      <a:tailEnd type="none" w="med" len="med"/>
                    </a:lnT>
                  </a:tcPr>
                </a:tc>
                <a:extLst>
                  <a:ext uri="{0D108BD9-81ED-4DB2-BD59-A6C34878D82A}">
                    <a16:rowId xmlns:a16="http://schemas.microsoft.com/office/drawing/2014/main" val="557285440"/>
                  </a:ext>
                </a:extLst>
              </a:tr>
            </a:tbl>
          </a:graphicData>
        </a:graphic>
      </p:graphicFrame>
    </p:spTree>
    <p:extLst>
      <p:ext uri="{BB962C8B-B14F-4D97-AF65-F5344CB8AC3E}">
        <p14:creationId xmlns:p14="http://schemas.microsoft.com/office/powerpoint/2010/main" val="18216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a:extLst>
              <a:ext uri="{FF2B5EF4-FFF2-40B4-BE49-F238E27FC236}">
                <a16:creationId xmlns:a16="http://schemas.microsoft.com/office/drawing/2014/main" id="{77AEE9E0-D193-41BE-AD18-D6A220CABA1E}"/>
              </a:ext>
            </a:extLst>
          </p:cNvPr>
          <p:cNvSpPr/>
          <p:nvPr/>
        </p:nvSpPr>
        <p:spPr>
          <a:xfrm>
            <a:off x="288091" y="175048"/>
            <a:ext cx="4228614" cy="288000"/>
          </a:xfrm>
          <a:prstGeom prst="rect">
            <a:avLst/>
          </a:prstGeom>
          <a:solidFill>
            <a:srgbClr val="008080"/>
          </a:solidFill>
          <a:ln w="127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　</a:t>
            </a:r>
            <a:r>
              <a:rPr kumimoji="1" lang="ja-JP" altLang="en-US" sz="10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入退院連携ガイドライン概要版</a:t>
            </a:r>
            <a:endParaRPr kumimoji="1" lang="ja-JP" altLang="en-US" sz="1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318733E4-4A9C-4182-996C-0E2F7156F5CF}"/>
              </a:ext>
            </a:extLst>
          </p:cNvPr>
          <p:cNvSpPr/>
          <p:nvPr/>
        </p:nvSpPr>
        <p:spPr>
          <a:xfrm>
            <a:off x="124820" y="175048"/>
            <a:ext cx="91269" cy="288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08" name="正方形/長方形 107">
            <a:extLst>
              <a:ext uri="{FF2B5EF4-FFF2-40B4-BE49-F238E27FC236}">
                <a16:creationId xmlns:a16="http://schemas.microsoft.com/office/drawing/2014/main" id="{D316DA45-2588-4012-A728-9472F1CC7177}"/>
              </a:ext>
            </a:extLst>
          </p:cNvPr>
          <p:cNvSpPr/>
          <p:nvPr/>
        </p:nvSpPr>
        <p:spPr>
          <a:xfrm>
            <a:off x="236622" y="176954"/>
            <a:ext cx="18000" cy="288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09" name="楕円 108">
            <a:extLst>
              <a:ext uri="{FF2B5EF4-FFF2-40B4-BE49-F238E27FC236}">
                <a16:creationId xmlns:a16="http://schemas.microsoft.com/office/drawing/2014/main" id="{9B17ED9C-85E9-4544-8BA1-46F9C622B1BF}"/>
              </a:ext>
            </a:extLst>
          </p:cNvPr>
          <p:cNvSpPr/>
          <p:nvPr/>
        </p:nvSpPr>
        <p:spPr>
          <a:xfrm>
            <a:off x="518469" y="6438793"/>
            <a:ext cx="180000" cy="180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0" name="楕円 109">
            <a:extLst>
              <a:ext uri="{FF2B5EF4-FFF2-40B4-BE49-F238E27FC236}">
                <a16:creationId xmlns:a16="http://schemas.microsoft.com/office/drawing/2014/main" id="{1D85FC2D-C9EB-4CF6-BCC5-A76826E78BC7}"/>
              </a:ext>
            </a:extLst>
          </p:cNvPr>
          <p:cNvSpPr/>
          <p:nvPr/>
        </p:nvSpPr>
        <p:spPr>
          <a:xfrm>
            <a:off x="2099429" y="6438793"/>
            <a:ext cx="180000" cy="180000"/>
          </a:xfrm>
          <a:prstGeom prst="ellipse">
            <a:avLst/>
          </a:prstGeom>
          <a:solidFill>
            <a:srgbClr val="FFCC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aphicFrame>
        <p:nvGraphicFramePr>
          <p:cNvPr id="111" name="表 7">
            <a:extLst>
              <a:ext uri="{FF2B5EF4-FFF2-40B4-BE49-F238E27FC236}">
                <a16:creationId xmlns:a16="http://schemas.microsoft.com/office/drawing/2014/main" id="{E791935E-0243-4104-9EE9-2DBC613C0054}"/>
              </a:ext>
            </a:extLst>
          </p:cNvPr>
          <p:cNvGraphicFramePr>
            <a:graphicFrameLocks noGrp="1"/>
          </p:cNvGraphicFramePr>
          <p:nvPr>
            <p:extLst>
              <p:ext uri="{D42A27DB-BD31-4B8C-83A1-F6EECF244321}">
                <p14:modId xmlns:p14="http://schemas.microsoft.com/office/powerpoint/2010/main" val="2797167221"/>
              </p:ext>
            </p:extLst>
          </p:nvPr>
        </p:nvGraphicFramePr>
        <p:xfrm>
          <a:off x="374787" y="717034"/>
          <a:ext cx="9044412" cy="5663089"/>
        </p:xfrm>
        <a:graphic>
          <a:graphicData uri="http://schemas.openxmlformats.org/drawingml/2006/table">
            <a:tbl>
              <a:tblPr firstRow="1" bandRow="1">
                <a:tableStyleId>{5940675A-B579-460E-94D1-54222C63F5DA}</a:tableStyleId>
              </a:tblPr>
              <a:tblGrid>
                <a:gridCol w="1805371">
                  <a:extLst>
                    <a:ext uri="{9D8B030D-6E8A-4147-A177-3AD203B41FA5}">
                      <a16:colId xmlns:a16="http://schemas.microsoft.com/office/drawing/2014/main" val="1357533851"/>
                    </a:ext>
                  </a:extLst>
                </a:gridCol>
                <a:gridCol w="1181533">
                  <a:extLst>
                    <a:ext uri="{9D8B030D-6E8A-4147-A177-3AD203B41FA5}">
                      <a16:colId xmlns:a16="http://schemas.microsoft.com/office/drawing/2014/main" val="1077324630"/>
                    </a:ext>
                  </a:extLst>
                </a:gridCol>
                <a:gridCol w="1239168">
                  <a:extLst>
                    <a:ext uri="{9D8B030D-6E8A-4147-A177-3AD203B41FA5}">
                      <a16:colId xmlns:a16="http://schemas.microsoft.com/office/drawing/2014/main" val="2607578878"/>
                    </a:ext>
                  </a:extLst>
                </a:gridCol>
                <a:gridCol w="1204585">
                  <a:extLst>
                    <a:ext uri="{9D8B030D-6E8A-4147-A177-3AD203B41FA5}">
                      <a16:colId xmlns:a16="http://schemas.microsoft.com/office/drawing/2014/main" val="4162351546"/>
                    </a:ext>
                  </a:extLst>
                </a:gridCol>
                <a:gridCol w="1204585">
                  <a:extLst>
                    <a:ext uri="{9D8B030D-6E8A-4147-A177-3AD203B41FA5}">
                      <a16:colId xmlns:a16="http://schemas.microsoft.com/office/drawing/2014/main" val="1136114879"/>
                    </a:ext>
                  </a:extLst>
                </a:gridCol>
                <a:gridCol w="1204585">
                  <a:extLst>
                    <a:ext uri="{9D8B030D-6E8A-4147-A177-3AD203B41FA5}">
                      <a16:colId xmlns:a16="http://schemas.microsoft.com/office/drawing/2014/main" val="1506716115"/>
                    </a:ext>
                  </a:extLst>
                </a:gridCol>
                <a:gridCol w="1204585">
                  <a:extLst>
                    <a:ext uri="{9D8B030D-6E8A-4147-A177-3AD203B41FA5}">
                      <a16:colId xmlns:a16="http://schemas.microsoft.com/office/drawing/2014/main" val="2629213343"/>
                    </a:ext>
                  </a:extLst>
                </a:gridCol>
              </a:tblGrid>
              <a:tr h="218838">
                <a:tc>
                  <a:txBody>
                    <a:bodyPr/>
                    <a:lstStyle/>
                    <a:p>
                      <a:pPr algn="ctr"/>
                      <a:r>
                        <a:rPr kumimoji="1" lang="ja-JP" altLang="en-US" sz="700" dirty="0">
                          <a:solidFill>
                            <a:schemeClr val="tx1"/>
                          </a:solidFill>
                          <a:latin typeface="游ゴシック" panose="020B0400000000000000" pitchFamily="50" charset="-128"/>
                          <a:ea typeface="游ゴシック" panose="020B0400000000000000" pitchFamily="50" charset="-128"/>
                        </a:rPr>
                        <a:t>病院名</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ウトナイ病院</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王子総合病院</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勤医協苫小牧病院</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solidFill>
                            <a:schemeClr val="tx1"/>
                          </a:solidFill>
                          <a:latin typeface="游ゴシック" panose="020B0400000000000000" pitchFamily="50" charset="-128"/>
                          <a:ea typeface="游ゴシック" panose="020B0400000000000000" pitchFamily="50" charset="-128"/>
                        </a:rPr>
                        <a:t>眞和会苫小牧病院</a:t>
                      </a:r>
                      <a:endParaRPr kumimoji="1" lang="ja-JP" altLang="en-US" sz="700" dirty="0">
                        <a:solidFill>
                          <a:schemeClr val="tx1"/>
                        </a:solidFill>
                        <a:latin typeface="游ゴシック" panose="020B0400000000000000" pitchFamily="50" charset="-128"/>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苫都病院</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苫小牧市立病院</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28903557"/>
                  </a:ext>
                </a:extLst>
              </a:tr>
              <a:tr h="218838">
                <a:tc>
                  <a:txBody>
                    <a:bodyPr/>
                    <a:lstStyle/>
                    <a:p>
                      <a:pPr algn="ctr"/>
                      <a:r>
                        <a:rPr kumimoji="1" lang="ja-JP" altLang="en-US" sz="700" dirty="0">
                          <a:latin typeface="游ゴシック" panose="020B0400000000000000" pitchFamily="50" charset="-128"/>
                          <a:ea typeface="游ゴシック" panose="020B0400000000000000" pitchFamily="50" charset="-128"/>
                        </a:rPr>
                        <a:t>医療機能</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入院基本料等）の種類</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精神（急性期）</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急性期</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地ケア、回リハ</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solidFill>
                            <a:schemeClr val="tx1"/>
                          </a:solidFill>
                          <a:latin typeface="游ゴシック" panose="020B0400000000000000" pitchFamily="50" charset="-128"/>
                          <a:ea typeface="游ゴシック" panose="020B0400000000000000" pitchFamily="50" charset="-128"/>
                        </a:rPr>
                        <a:t>療養</a:t>
                      </a:r>
                      <a:endParaRPr kumimoji="1" lang="ja-JP" altLang="en-US" sz="700" dirty="0">
                        <a:solidFill>
                          <a:schemeClr val="tx1"/>
                        </a:solidFill>
                        <a:latin typeface="游ゴシック" panose="020B0400000000000000" pitchFamily="50" charset="-128"/>
                        <a:ea typeface="游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療養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solidFill>
                            <a:schemeClr val="tx1"/>
                          </a:solidFill>
                          <a:latin typeface="游ゴシック" panose="020B0400000000000000" pitchFamily="50" charset="-128"/>
                          <a:ea typeface="游ゴシック" panose="020B0400000000000000" pitchFamily="50" charset="-128"/>
                        </a:rPr>
                        <a:t>急性期</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4554314"/>
                  </a:ext>
                </a:extLst>
              </a:tr>
              <a:tr h="454509">
                <a:tc>
                  <a:txBody>
                    <a:bodyPr/>
                    <a:lstStyle/>
                    <a:p>
                      <a:pPr algn="ctr"/>
                      <a:r>
                        <a:rPr kumimoji="1" lang="ja-JP" altLang="en-US" sz="700">
                          <a:latin typeface="游ゴシック" panose="020B0400000000000000" pitchFamily="50" charset="-128"/>
                          <a:ea typeface="游ゴシック" panose="020B0400000000000000" pitchFamily="50" charset="-128"/>
                        </a:rPr>
                        <a:t>連携窓口</a:t>
                      </a:r>
                      <a:endParaRPr kumimoji="1" lang="ja-JP" altLang="en-US" sz="7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地域連携室</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dirty="0">
                          <a:latin typeface="游ゴシック" panose="020B0400000000000000" pitchFamily="50" charset="-128"/>
                          <a:ea typeface="游ゴシック" panose="020B0400000000000000" pitchFamily="50" charset="-128"/>
                        </a:rPr>
                        <a:t>TEL:0144-84-5561</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700" dirty="0">
                          <a:latin typeface="游ゴシック" panose="020B0400000000000000" pitchFamily="50" charset="-128"/>
                          <a:ea typeface="游ゴシック" panose="020B0400000000000000" pitchFamily="50" charset="-128"/>
                        </a:rPr>
                        <a:t>TEL:0144-84-5658</a:t>
                      </a:r>
                      <a:r>
                        <a:rPr kumimoji="1" lang="en-US" altLang="ja-JP" sz="600" dirty="0">
                          <a:solidFill>
                            <a:schemeClr val="tx1"/>
                          </a:solidFill>
                          <a:latin typeface="游ゴシック" panose="020B0400000000000000" pitchFamily="50" charset="-128"/>
                          <a:ea typeface="游ゴシック" panose="020B0400000000000000" pitchFamily="50" charset="-128"/>
                        </a:rPr>
                        <a:t>(</a:t>
                      </a:r>
                      <a:r>
                        <a:rPr kumimoji="1" lang="ja-JP" altLang="en-US" sz="600" dirty="0">
                          <a:solidFill>
                            <a:schemeClr val="tx1"/>
                          </a:solidFill>
                          <a:latin typeface="游ゴシック" panose="020B0400000000000000" pitchFamily="50" charset="-128"/>
                          <a:ea typeface="游ゴシック" panose="020B0400000000000000" pitchFamily="50" charset="-128"/>
                        </a:rPr>
                        <a:t>直通</a:t>
                      </a:r>
                      <a:r>
                        <a:rPr kumimoji="1" lang="en-US" altLang="ja-JP" sz="600" dirty="0">
                          <a:solidFill>
                            <a:schemeClr val="tx1"/>
                          </a:solidFill>
                          <a:latin typeface="游ゴシック" panose="020B0400000000000000" pitchFamily="50" charset="-128"/>
                          <a:ea typeface="游ゴシック" panose="020B0400000000000000" pitchFamily="50" charset="-128"/>
                        </a:rPr>
                        <a:t>)</a:t>
                      </a:r>
                    </a:p>
                    <a:p>
                      <a:pPr algn="l"/>
                      <a:r>
                        <a:rPr kumimoji="1" lang="en-US" altLang="ja-JP" sz="700" dirty="0">
                          <a:latin typeface="游ゴシック" panose="020B0400000000000000" pitchFamily="50" charset="-128"/>
                          <a:ea typeface="游ゴシック" panose="020B0400000000000000" pitchFamily="50" charset="-128"/>
                        </a:rPr>
                        <a:t>FAX:0144-84-5529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入退院支援室</a:t>
                      </a:r>
                      <a:endParaRPr kumimoji="1" lang="en-US" altLang="ja-JP" sz="700" dirty="0">
                        <a:latin typeface="游ゴシック" panose="020B0400000000000000" pitchFamily="50" charset="-128"/>
                        <a:ea typeface="游ゴシック" panose="020B0400000000000000" pitchFamily="50" charset="-128"/>
                      </a:endParaRPr>
                    </a:p>
                    <a:p>
                      <a:pPr algn="l"/>
                      <a:r>
                        <a:rPr kumimoji="1" lang="en-US" altLang="ja-JP" sz="700" dirty="0">
                          <a:latin typeface="游ゴシック" panose="020B0400000000000000" pitchFamily="50" charset="-128"/>
                          <a:ea typeface="游ゴシック" panose="020B0400000000000000" pitchFamily="50" charset="-128"/>
                        </a:rPr>
                        <a:t>TEL:0144-32-8111</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FAX:0144-33-3811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zh-TW" altLang="en-US" sz="700" dirty="0">
                          <a:latin typeface="游ゴシック" panose="020B0400000000000000" pitchFamily="50" charset="-128"/>
                          <a:ea typeface="游ゴシック" panose="020B0400000000000000" pitchFamily="50" charset="-128"/>
                        </a:rPr>
                        <a:t>医療福祉課　</a:t>
                      </a:r>
                      <a:endParaRPr kumimoji="1" lang="en-US" altLang="zh-TW" sz="700" dirty="0">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dirty="0">
                          <a:latin typeface="游ゴシック" panose="020B0400000000000000" pitchFamily="50" charset="-128"/>
                          <a:ea typeface="游ゴシック" panose="020B0400000000000000" pitchFamily="50" charset="-128"/>
                        </a:rPr>
                        <a:t>TEL:</a:t>
                      </a:r>
                      <a:r>
                        <a:rPr kumimoji="1" lang="en-US" altLang="zh-TW" sz="700" dirty="0">
                          <a:latin typeface="游ゴシック" panose="020B0400000000000000" pitchFamily="50" charset="-128"/>
                          <a:ea typeface="游ゴシック" panose="020B0400000000000000" pitchFamily="50" charset="-128"/>
                        </a:rPr>
                        <a:t>0144-71-6066</a:t>
                      </a:r>
                      <a:r>
                        <a:rPr kumimoji="1" lang="en-US" altLang="ja-JP" sz="600" dirty="0">
                          <a:solidFill>
                            <a:schemeClr val="tx1"/>
                          </a:solidFill>
                          <a:latin typeface="游ゴシック" panose="020B0400000000000000" pitchFamily="50" charset="-128"/>
                          <a:ea typeface="游ゴシック" panose="020B0400000000000000" pitchFamily="50" charset="-128"/>
                        </a:rPr>
                        <a:t>(</a:t>
                      </a:r>
                      <a:r>
                        <a:rPr kumimoji="1" lang="ja-JP" altLang="en-US" sz="600" dirty="0">
                          <a:solidFill>
                            <a:schemeClr val="tx1"/>
                          </a:solidFill>
                          <a:latin typeface="游ゴシック" panose="020B0400000000000000" pitchFamily="50" charset="-128"/>
                          <a:ea typeface="游ゴシック" panose="020B0400000000000000" pitchFamily="50" charset="-128"/>
                        </a:rPr>
                        <a:t>直通</a:t>
                      </a:r>
                      <a:r>
                        <a:rPr kumimoji="1" lang="en-US" altLang="ja-JP" sz="600" dirty="0">
                          <a:solidFill>
                            <a:schemeClr val="tx1"/>
                          </a:solidFill>
                          <a:latin typeface="游ゴシック" panose="020B0400000000000000" pitchFamily="50" charset="-128"/>
                          <a:ea typeface="游ゴシック" panose="020B0400000000000000" pitchFamily="50" charset="-128"/>
                        </a:rPr>
                        <a:t>)</a:t>
                      </a:r>
                      <a:endParaRPr kumimoji="1" lang="en-US" altLang="zh-TW"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FAX:</a:t>
                      </a:r>
                      <a:r>
                        <a:rPr kumimoji="1" lang="en-US" altLang="zh-TW" sz="700" dirty="0">
                          <a:latin typeface="游ゴシック" panose="020B0400000000000000" pitchFamily="50" charset="-128"/>
                          <a:ea typeface="游ゴシック" panose="020B0400000000000000" pitchFamily="50" charset="-128"/>
                        </a:rPr>
                        <a:t>0144-71-6067</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solidFill>
                            <a:schemeClr val="tx1"/>
                          </a:solidFill>
                          <a:latin typeface="游ゴシック" panose="020B0400000000000000" pitchFamily="50" charset="-128"/>
                          <a:ea typeface="游ゴシック" panose="020B0400000000000000" pitchFamily="50" charset="-128"/>
                        </a:rPr>
                        <a:t>地域医療連携室</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游ゴシック" panose="020B0400000000000000" pitchFamily="50" charset="-128"/>
                          <a:ea typeface="游ゴシック" panose="020B0400000000000000" pitchFamily="50" charset="-128"/>
                        </a:rPr>
                        <a:t>TEL:0144-84-7325</a:t>
                      </a:r>
                      <a:r>
                        <a:rPr kumimoji="1" lang="en-US" altLang="ja-JP" sz="600" dirty="0">
                          <a:solidFill>
                            <a:schemeClr val="tx1"/>
                          </a:solidFill>
                          <a:latin typeface="游ゴシック" panose="020B0400000000000000" pitchFamily="50" charset="-128"/>
                          <a:ea typeface="游ゴシック" panose="020B0400000000000000" pitchFamily="50" charset="-128"/>
                        </a:rPr>
                        <a:t>(</a:t>
                      </a:r>
                      <a:r>
                        <a:rPr kumimoji="1" lang="ja-JP" altLang="en-US" sz="600" dirty="0">
                          <a:solidFill>
                            <a:schemeClr val="tx1"/>
                          </a:solidFill>
                          <a:latin typeface="游ゴシック" panose="020B0400000000000000" pitchFamily="50" charset="-128"/>
                          <a:ea typeface="游ゴシック" panose="020B0400000000000000" pitchFamily="50" charset="-128"/>
                        </a:rPr>
                        <a:t>直通</a:t>
                      </a:r>
                      <a:r>
                        <a:rPr kumimoji="1" lang="en-US" altLang="ja-JP" sz="600" dirty="0">
                          <a:solidFill>
                            <a:schemeClr val="tx1"/>
                          </a:solidFill>
                          <a:latin typeface="游ゴシック" panose="020B0400000000000000" pitchFamily="50" charset="-128"/>
                          <a:ea typeface="游ゴシック" panose="020B0400000000000000" pitchFamily="50" charset="-128"/>
                        </a:rPr>
                        <a:t>)</a:t>
                      </a:r>
                      <a:endParaRPr kumimoji="1" lang="en-US" altLang="zh-TW" sz="700" dirty="0">
                        <a:latin typeface="游ゴシック" panose="020B0400000000000000" pitchFamily="50" charset="-128"/>
                        <a:ea typeface="游ゴシック" panose="020B0400000000000000" pitchFamily="50" charset="-128"/>
                      </a:endParaRPr>
                    </a:p>
                    <a:p>
                      <a:r>
                        <a:rPr kumimoji="1" lang="en-US" altLang="ja-JP" sz="700" dirty="0">
                          <a:solidFill>
                            <a:schemeClr val="tx1"/>
                          </a:solidFill>
                          <a:latin typeface="游ゴシック" panose="020B0400000000000000" pitchFamily="50" charset="-128"/>
                          <a:ea typeface="游ゴシック" panose="020B0400000000000000" pitchFamily="50" charset="-128"/>
                        </a:rPr>
                        <a:t>FAX:0144-72-1203</a:t>
                      </a:r>
                      <a:endParaRPr kumimoji="1" lang="ja-JP" altLang="en-US" sz="70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相談員</a:t>
                      </a:r>
                      <a:endParaRPr kumimoji="1" lang="en-US" altLang="ja-JP" sz="700" dirty="0">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700" dirty="0">
                          <a:latin typeface="游ゴシック" panose="020B0400000000000000" pitchFamily="50" charset="-128"/>
                          <a:ea typeface="游ゴシック" panose="020B0400000000000000" pitchFamily="50" charset="-128"/>
                        </a:rPr>
                        <a:t>TEL:0144-34-2135</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p>
                    <a:p>
                      <a:pPr algn="l"/>
                      <a:r>
                        <a:rPr kumimoji="1" lang="en-US" altLang="ja-JP" sz="700" dirty="0">
                          <a:latin typeface="游ゴシック" panose="020B0400000000000000" pitchFamily="50" charset="-128"/>
                          <a:ea typeface="游ゴシック" panose="020B0400000000000000" pitchFamily="50" charset="-128"/>
                        </a:rPr>
                        <a:t>FAX:0144-36-2769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患者サポ</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トセンター</a:t>
                      </a:r>
                      <a:endParaRPr kumimoji="1" lang="en-US" altLang="ja-JP" sz="700" dirty="0">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dirty="0">
                          <a:latin typeface="游ゴシック" panose="020B0400000000000000" pitchFamily="50" charset="-128"/>
                          <a:ea typeface="游ゴシック" panose="020B0400000000000000" pitchFamily="50" charset="-128"/>
                        </a:rPr>
                        <a:t>TEL:0144-84-0159</a:t>
                      </a:r>
                      <a:r>
                        <a:rPr kumimoji="1" lang="en-US" altLang="ja-JP" sz="600" dirty="0">
                          <a:solidFill>
                            <a:schemeClr val="tx1"/>
                          </a:solidFill>
                          <a:latin typeface="游ゴシック" panose="020B0400000000000000" pitchFamily="50" charset="-128"/>
                          <a:ea typeface="游ゴシック" panose="020B0400000000000000" pitchFamily="50" charset="-128"/>
                        </a:rPr>
                        <a:t>(</a:t>
                      </a:r>
                      <a:r>
                        <a:rPr kumimoji="1" lang="ja-JP" altLang="en-US" sz="600" dirty="0">
                          <a:solidFill>
                            <a:schemeClr val="tx1"/>
                          </a:solidFill>
                          <a:latin typeface="游ゴシック" panose="020B0400000000000000" pitchFamily="50" charset="-128"/>
                          <a:ea typeface="游ゴシック" panose="020B0400000000000000" pitchFamily="50" charset="-128"/>
                        </a:rPr>
                        <a:t>直通</a:t>
                      </a:r>
                      <a:r>
                        <a:rPr kumimoji="1" lang="en-US" altLang="ja-JP" sz="600" dirty="0">
                          <a:solidFill>
                            <a:schemeClr val="tx1"/>
                          </a:solidFill>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FAX:0144-33-4678</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021632"/>
                  </a:ext>
                </a:extLst>
              </a:tr>
              <a:tr h="454509">
                <a:tc>
                  <a:txBody>
                    <a:bodyPr/>
                    <a:lstStyle/>
                    <a:p>
                      <a:pPr algn="ctr"/>
                      <a:r>
                        <a:rPr kumimoji="1" lang="ja-JP" altLang="en-US" sz="700">
                          <a:latin typeface="游ゴシック" panose="020B0400000000000000" pitchFamily="50" charset="-128"/>
                          <a:ea typeface="游ゴシック" panose="020B0400000000000000" pitchFamily="50" charset="-128"/>
                        </a:rPr>
                        <a:t>連携上の留意点</a:t>
                      </a:r>
                      <a:endParaRPr kumimoji="1" lang="ja-JP" altLang="en-US" sz="7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・精神科病院です。</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・医療保護入院時には家</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族等の同意が必須です。</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・入院時には家族の同行</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が必要となります。</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・退院支援に力を入れて</a:t>
                      </a:r>
                      <a:endParaRPr kumimoji="1" lang="en-US" altLang="ja-JP" sz="7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　います。</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dirty="0">
                          <a:latin typeface="游ゴシック" panose="020B0400000000000000" pitchFamily="50" charset="-128"/>
                          <a:ea typeface="游ゴシック" panose="020B0400000000000000" pitchFamily="50" charset="-128"/>
                        </a:rPr>
                        <a:t>ー</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a:latin typeface="游ゴシック" panose="020B0400000000000000" pitchFamily="50" charset="-128"/>
                          <a:ea typeface="游ゴシック" panose="020B0400000000000000" pitchFamily="50" charset="-128"/>
                        </a:rPr>
                        <a:t>入院する病棟は病態と照らして決定します。</a:t>
                      </a:r>
                    </a:p>
                    <a:p>
                      <a:r>
                        <a:rPr kumimoji="1" lang="ja-JP" altLang="en-US" sz="700">
                          <a:latin typeface="游ゴシック" panose="020B0400000000000000" pitchFamily="50" charset="-128"/>
                          <a:ea typeface="游ゴシック" panose="020B0400000000000000" pitchFamily="50" charset="-128"/>
                        </a:rPr>
                        <a:t>退院支援は、元のすまいに復帰する場合は看護師、療養先調整の場合は</a:t>
                      </a:r>
                      <a:r>
                        <a:rPr kumimoji="1" lang="en-US" altLang="ja-JP" sz="700">
                          <a:latin typeface="游ゴシック" panose="020B0400000000000000" pitchFamily="50" charset="-128"/>
                          <a:ea typeface="游ゴシック" panose="020B0400000000000000" pitchFamily="50" charset="-128"/>
                        </a:rPr>
                        <a:t>MSW</a:t>
                      </a:r>
                      <a:r>
                        <a:rPr kumimoji="1" lang="ja-JP" altLang="en-US" sz="700">
                          <a:latin typeface="游ゴシック" panose="020B0400000000000000" pitchFamily="50" charset="-128"/>
                          <a:ea typeface="游ゴシック" panose="020B0400000000000000" pitchFamily="50" charset="-128"/>
                        </a:rPr>
                        <a:t>が担当します。</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kumimoji="1" lang="ja-JP" altLang="en-US" sz="700" dirty="0">
                          <a:latin typeface="游ゴシック" panose="020B0400000000000000" pitchFamily="50" charset="-128"/>
                          <a:ea typeface="游ゴシック" panose="020B0400000000000000" pitchFamily="50" charset="-128"/>
                        </a:rPr>
                        <a:t>他院より転院時には入院前に、患者様、患者家族様又は関係者の方に対して入院前</a:t>
                      </a:r>
                      <a:r>
                        <a:rPr kumimoji="1" lang="en-US" altLang="ja-JP" sz="700" dirty="0">
                          <a:latin typeface="游ゴシック" panose="020B0400000000000000" pitchFamily="50" charset="-128"/>
                          <a:ea typeface="游ゴシック" panose="020B0400000000000000" pitchFamily="50" charset="-128"/>
                        </a:rPr>
                        <a:t>IC</a:t>
                      </a:r>
                      <a:r>
                        <a:rPr kumimoji="1" lang="ja-JP" altLang="en-US" sz="700" dirty="0">
                          <a:latin typeface="游ゴシック" panose="020B0400000000000000" pitchFamily="50" charset="-128"/>
                          <a:ea typeface="游ゴシック" panose="020B0400000000000000" pitchFamily="50" charset="-128"/>
                        </a:rPr>
                        <a:t>を実施しています。</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kumimoji="1" lang="en-US" altLang="ja-JP" sz="700" dirty="0">
                        <a:latin typeface="游ゴシック" panose="020B0400000000000000" pitchFamily="50" charset="-128"/>
                        <a:ea typeface="游ゴシック" panose="020B0400000000000000" pitchFamily="50" charset="-128"/>
                      </a:endParaRPr>
                    </a:p>
                    <a:p>
                      <a:pPr algn="l"/>
                      <a:r>
                        <a:rPr kumimoji="1" lang="ja-JP" altLang="en-US" sz="700" dirty="0">
                          <a:latin typeface="游ゴシック" panose="020B0400000000000000" pitchFamily="50" charset="-128"/>
                          <a:ea typeface="游ゴシック" panose="020B0400000000000000" pitchFamily="50" charset="-128"/>
                        </a:rPr>
                        <a:t>医療区分のある方が対象となります。</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ー</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507899"/>
                  </a:ext>
                </a:extLst>
              </a:tr>
              <a:tr h="3869053">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　関係者のみに公開しています。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837551"/>
                  </a:ext>
                </a:extLst>
              </a:tr>
            </a:tbl>
          </a:graphicData>
        </a:graphic>
      </p:graphicFrame>
      <p:sp>
        <p:nvSpPr>
          <p:cNvPr id="112" name="テキスト ボックス 111">
            <a:extLst>
              <a:ext uri="{FF2B5EF4-FFF2-40B4-BE49-F238E27FC236}">
                <a16:creationId xmlns:a16="http://schemas.microsoft.com/office/drawing/2014/main" id="{286B98D9-A186-4D63-81D4-B4E2763904C2}"/>
              </a:ext>
            </a:extLst>
          </p:cNvPr>
          <p:cNvSpPr txBox="1"/>
          <p:nvPr/>
        </p:nvSpPr>
        <p:spPr>
          <a:xfrm>
            <a:off x="634920" y="6418524"/>
            <a:ext cx="449741"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：実施</a:t>
            </a:r>
            <a:endParaRPr kumimoji="1" lang="en-US" altLang="ja-JP" sz="700" dirty="0">
              <a:latin typeface="游ゴシック" panose="020B0400000000000000" pitchFamily="50" charset="-128"/>
              <a:ea typeface="游ゴシック" panose="020B0400000000000000" pitchFamily="50" charset="-128"/>
            </a:endParaRPr>
          </a:p>
        </p:txBody>
      </p:sp>
      <p:sp>
        <p:nvSpPr>
          <p:cNvPr id="113" name="二等辺三角形 112">
            <a:extLst>
              <a:ext uri="{FF2B5EF4-FFF2-40B4-BE49-F238E27FC236}">
                <a16:creationId xmlns:a16="http://schemas.microsoft.com/office/drawing/2014/main" id="{4D4F49AE-BE63-498E-AEC1-0501B116AB73}"/>
              </a:ext>
            </a:extLst>
          </p:cNvPr>
          <p:cNvSpPr/>
          <p:nvPr/>
        </p:nvSpPr>
        <p:spPr>
          <a:xfrm>
            <a:off x="1104808" y="6438793"/>
            <a:ext cx="180000" cy="180000"/>
          </a:xfrm>
          <a:prstGeom prst="triangl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4" name="テキスト ボックス 113">
            <a:extLst>
              <a:ext uri="{FF2B5EF4-FFF2-40B4-BE49-F238E27FC236}">
                <a16:creationId xmlns:a16="http://schemas.microsoft.com/office/drawing/2014/main" id="{65405BE1-0C1A-4032-8C88-2C2E3A5713FB}"/>
              </a:ext>
            </a:extLst>
          </p:cNvPr>
          <p:cNvSpPr txBox="1"/>
          <p:nvPr/>
        </p:nvSpPr>
        <p:spPr>
          <a:xfrm>
            <a:off x="1286750" y="6429824"/>
            <a:ext cx="8126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：必要時に実施</a:t>
            </a:r>
            <a:endParaRPr kumimoji="1" lang="en-US" altLang="ja-JP" sz="700" dirty="0">
              <a:latin typeface="游ゴシック" panose="020B0400000000000000" pitchFamily="50" charset="-128"/>
              <a:ea typeface="游ゴシック" panose="020B0400000000000000" pitchFamily="50" charset="-128"/>
            </a:endParaRPr>
          </a:p>
        </p:txBody>
      </p:sp>
      <p:sp>
        <p:nvSpPr>
          <p:cNvPr id="115" name="テキスト ボックス 114">
            <a:extLst>
              <a:ext uri="{FF2B5EF4-FFF2-40B4-BE49-F238E27FC236}">
                <a16:creationId xmlns:a16="http://schemas.microsoft.com/office/drawing/2014/main" id="{C43947BE-2447-4813-A569-16CBF2829EEE}"/>
              </a:ext>
            </a:extLst>
          </p:cNvPr>
          <p:cNvSpPr txBox="1"/>
          <p:nvPr/>
        </p:nvSpPr>
        <p:spPr>
          <a:xfrm>
            <a:off x="2213361" y="6421435"/>
            <a:ext cx="9026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：参加</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情報の入手</a:t>
            </a:r>
            <a:endParaRPr kumimoji="1" lang="en-US" altLang="ja-JP" sz="700" dirty="0">
              <a:latin typeface="游ゴシック" panose="020B0400000000000000" pitchFamily="50" charset="-128"/>
              <a:ea typeface="游ゴシック" panose="020B0400000000000000" pitchFamily="50" charset="-128"/>
            </a:endParaRPr>
          </a:p>
        </p:txBody>
      </p:sp>
      <p:sp>
        <p:nvSpPr>
          <p:cNvPr id="116" name="二等辺三角形 115">
            <a:extLst>
              <a:ext uri="{FF2B5EF4-FFF2-40B4-BE49-F238E27FC236}">
                <a16:creationId xmlns:a16="http://schemas.microsoft.com/office/drawing/2014/main" id="{BC6B3530-1E65-4AC4-B80C-E1171EBF5BCB}"/>
              </a:ext>
            </a:extLst>
          </p:cNvPr>
          <p:cNvSpPr/>
          <p:nvPr/>
        </p:nvSpPr>
        <p:spPr>
          <a:xfrm>
            <a:off x="3139972" y="6438793"/>
            <a:ext cx="180000" cy="180000"/>
          </a:xfrm>
          <a:prstGeom prst="triangle">
            <a:avLst/>
          </a:prstGeom>
          <a:solidFill>
            <a:srgbClr val="FFCC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7" name="テキスト ボックス 116">
            <a:extLst>
              <a:ext uri="{FF2B5EF4-FFF2-40B4-BE49-F238E27FC236}">
                <a16:creationId xmlns:a16="http://schemas.microsoft.com/office/drawing/2014/main" id="{741C5310-B20E-4797-8F33-6D891248C043}"/>
              </a:ext>
            </a:extLst>
          </p:cNvPr>
          <p:cNvSpPr txBox="1"/>
          <p:nvPr/>
        </p:nvSpPr>
        <p:spPr>
          <a:xfrm>
            <a:off x="3277362" y="6426964"/>
            <a:ext cx="15111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：必要時に参加</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情報の入手</a:t>
            </a:r>
            <a:endParaRPr kumimoji="1" lang="en-US" altLang="ja-JP" sz="700" dirty="0">
              <a:latin typeface="游ゴシック" panose="020B0400000000000000" pitchFamily="50" charset="-128"/>
              <a:ea typeface="游ゴシック" panose="020B0400000000000000" pitchFamily="50" charset="-128"/>
            </a:endParaRPr>
          </a:p>
        </p:txBody>
      </p:sp>
      <p:sp>
        <p:nvSpPr>
          <p:cNvPr id="118" name="テキスト ボックス 117">
            <a:extLst>
              <a:ext uri="{FF2B5EF4-FFF2-40B4-BE49-F238E27FC236}">
                <a16:creationId xmlns:a16="http://schemas.microsoft.com/office/drawing/2014/main" id="{A6D992CB-308D-48B2-BD9B-2DA5D766711D}"/>
              </a:ext>
            </a:extLst>
          </p:cNvPr>
          <p:cNvSpPr txBox="1"/>
          <p:nvPr/>
        </p:nvSpPr>
        <p:spPr>
          <a:xfrm>
            <a:off x="5020454" y="182831"/>
            <a:ext cx="4402050" cy="253128"/>
          </a:xfrm>
          <a:prstGeom prst="rect">
            <a:avLst/>
          </a:prstGeom>
          <a:noFill/>
        </p:spPr>
        <p:txBody>
          <a:bodyPr wrap="square" lIns="72000" tIns="72000" rIns="72000" bIns="72000" rtlCol="0" anchor="ctr" anchorCtr="0">
            <a:spAutoFit/>
          </a:bodyPr>
          <a:lstStyle/>
          <a:p>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入院から退院までの各フェーズにおけるケアマネジャーの連携概要を凡例で示しています。</a:t>
            </a:r>
            <a:endParaRPr kumimoji="1" lang="en-US" altLang="ja-JP" sz="700"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FAA17452-9DE2-4D4A-8357-8E3615B4F1A8}"/>
              </a:ext>
            </a:extLst>
          </p:cNvPr>
          <p:cNvSpPr>
            <a:spLocks noGrp="1"/>
          </p:cNvSpPr>
          <p:nvPr>
            <p:ph type="sldNum" sz="quarter" idx="12"/>
          </p:nvPr>
        </p:nvSpPr>
        <p:spPr/>
        <p:txBody>
          <a:bodyPr/>
          <a:lstStyle/>
          <a:p>
            <a:fld id="{4FE12B48-29AB-462E-9BFB-ECF3D6D660A7}" type="slidenum">
              <a:rPr kumimoji="1" lang="ja-JP" altLang="en-US" smtClean="0"/>
              <a:t>5</a:t>
            </a:fld>
            <a:endParaRPr kumimoji="1" lang="ja-JP" altLang="en-US"/>
          </a:p>
        </p:txBody>
      </p:sp>
    </p:spTree>
    <p:extLst>
      <p:ext uri="{BB962C8B-B14F-4D97-AF65-F5344CB8AC3E}">
        <p14:creationId xmlns:p14="http://schemas.microsoft.com/office/powerpoint/2010/main" val="39017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5A061C6-FEE1-4E16-A245-AD597B929874}"/>
              </a:ext>
            </a:extLst>
          </p:cNvPr>
          <p:cNvSpPr/>
          <p:nvPr/>
        </p:nvSpPr>
        <p:spPr>
          <a:xfrm>
            <a:off x="288091" y="175048"/>
            <a:ext cx="4228614" cy="288000"/>
          </a:xfrm>
          <a:prstGeom prst="rect">
            <a:avLst/>
          </a:prstGeom>
          <a:solidFill>
            <a:srgbClr val="008080"/>
          </a:solidFill>
          <a:ln w="127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　</a:t>
            </a:r>
            <a:r>
              <a:rPr kumimoji="1" lang="ja-JP" altLang="en-US" sz="10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入退院連携ガイドライン概要版</a:t>
            </a:r>
            <a:endParaRPr kumimoji="1" lang="ja-JP" altLang="en-US" sz="1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9698109C-1DDD-4D73-B18F-9CB7CE48D98D}"/>
              </a:ext>
            </a:extLst>
          </p:cNvPr>
          <p:cNvSpPr/>
          <p:nvPr/>
        </p:nvSpPr>
        <p:spPr>
          <a:xfrm>
            <a:off x="124820" y="175048"/>
            <a:ext cx="91269" cy="288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5BB5A7D9-8BA2-4B05-ADC3-AABECB6638E8}"/>
              </a:ext>
            </a:extLst>
          </p:cNvPr>
          <p:cNvSpPr/>
          <p:nvPr/>
        </p:nvSpPr>
        <p:spPr>
          <a:xfrm>
            <a:off x="236622" y="176954"/>
            <a:ext cx="18000" cy="288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1397683E-FAD6-405F-8C30-964F4EF94232}"/>
              </a:ext>
            </a:extLst>
          </p:cNvPr>
          <p:cNvSpPr/>
          <p:nvPr/>
        </p:nvSpPr>
        <p:spPr>
          <a:xfrm>
            <a:off x="518469" y="6581406"/>
            <a:ext cx="180000" cy="180000"/>
          </a:xfrm>
          <a:prstGeom prst="ellips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2A6F0C8D-5B0E-42E5-B920-B77D8A37D605}"/>
              </a:ext>
            </a:extLst>
          </p:cNvPr>
          <p:cNvSpPr/>
          <p:nvPr/>
        </p:nvSpPr>
        <p:spPr>
          <a:xfrm>
            <a:off x="2099429" y="6581406"/>
            <a:ext cx="180000" cy="180000"/>
          </a:xfrm>
          <a:prstGeom prst="ellipse">
            <a:avLst/>
          </a:prstGeom>
          <a:solidFill>
            <a:srgbClr val="FFCC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aphicFrame>
        <p:nvGraphicFramePr>
          <p:cNvPr id="8" name="表 7">
            <a:extLst>
              <a:ext uri="{FF2B5EF4-FFF2-40B4-BE49-F238E27FC236}">
                <a16:creationId xmlns:a16="http://schemas.microsoft.com/office/drawing/2014/main" id="{C3850AFE-F26F-4A3F-969C-D946EE071467}"/>
              </a:ext>
            </a:extLst>
          </p:cNvPr>
          <p:cNvGraphicFramePr>
            <a:graphicFrameLocks noGrp="1"/>
          </p:cNvGraphicFramePr>
          <p:nvPr>
            <p:extLst>
              <p:ext uri="{D42A27DB-BD31-4B8C-83A1-F6EECF244321}">
                <p14:modId xmlns:p14="http://schemas.microsoft.com/office/powerpoint/2010/main" val="2801964186"/>
              </p:ext>
            </p:extLst>
          </p:nvPr>
        </p:nvGraphicFramePr>
        <p:xfrm>
          <a:off x="374787" y="717034"/>
          <a:ext cx="9044412" cy="5492758"/>
        </p:xfrm>
        <a:graphic>
          <a:graphicData uri="http://schemas.openxmlformats.org/drawingml/2006/table">
            <a:tbl>
              <a:tblPr firstRow="1" bandRow="1">
                <a:tableStyleId>{5940675A-B579-460E-94D1-54222C63F5DA}</a:tableStyleId>
              </a:tblPr>
              <a:tblGrid>
                <a:gridCol w="1805371">
                  <a:extLst>
                    <a:ext uri="{9D8B030D-6E8A-4147-A177-3AD203B41FA5}">
                      <a16:colId xmlns:a16="http://schemas.microsoft.com/office/drawing/2014/main" val="1357533851"/>
                    </a:ext>
                  </a:extLst>
                </a:gridCol>
                <a:gridCol w="1181533">
                  <a:extLst>
                    <a:ext uri="{9D8B030D-6E8A-4147-A177-3AD203B41FA5}">
                      <a16:colId xmlns:a16="http://schemas.microsoft.com/office/drawing/2014/main" val="1077324630"/>
                    </a:ext>
                  </a:extLst>
                </a:gridCol>
                <a:gridCol w="1239168">
                  <a:extLst>
                    <a:ext uri="{9D8B030D-6E8A-4147-A177-3AD203B41FA5}">
                      <a16:colId xmlns:a16="http://schemas.microsoft.com/office/drawing/2014/main" val="2607578878"/>
                    </a:ext>
                  </a:extLst>
                </a:gridCol>
                <a:gridCol w="1204585">
                  <a:extLst>
                    <a:ext uri="{9D8B030D-6E8A-4147-A177-3AD203B41FA5}">
                      <a16:colId xmlns:a16="http://schemas.microsoft.com/office/drawing/2014/main" val="4162351546"/>
                    </a:ext>
                  </a:extLst>
                </a:gridCol>
                <a:gridCol w="1204585">
                  <a:extLst>
                    <a:ext uri="{9D8B030D-6E8A-4147-A177-3AD203B41FA5}">
                      <a16:colId xmlns:a16="http://schemas.microsoft.com/office/drawing/2014/main" val="1136114879"/>
                    </a:ext>
                  </a:extLst>
                </a:gridCol>
                <a:gridCol w="1204585">
                  <a:extLst>
                    <a:ext uri="{9D8B030D-6E8A-4147-A177-3AD203B41FA5}">
                      <a16:colId xmlns:a16="http://schemas.microsoft.com/office/drawing/2014/main" val="1506716115"/>
                    </a:ext>
                  </a:extLst>
                </a:gridCol>
                <a:gridCol w="1204585">
                  <a:extLst>
                    <a:ext uri="{9D8B030D-6E8A-4147-A177-3AD203B41FA5}">
                      <a16:colId xmlns:a16="http://schemas.microsoft.com/office/drawing/2014/main" val="2629213343"/>
                    </a:ext>
                  </a:extLst>
                </a:gridCol>
              </a:tblGrid>
              <a:tr h="218838">
                <a:tc>
                  <a:txBody>
                    <a:bodyPr/>
                    <a:lstStyle/>
                    <a:p>
                      <a:pPr algn="ctr"/>
                      <a:r>
                        <a:rPr kumimoji="1" lang="ja-JP" altLang="en-US" sz="700" dirty="0">
                          <a:solidFill>
                            <a:schemeClr val="tx1"/>
                          </a:solidFill>
                          <a:latin typeface="游ゴシック" panose="020B0400000000000000" pitchFamily="50" charset="-128"/>
                          <a:ea typeface="游ゴシック" panose="020B0400000000000000" pitchFamily="50" charset="-128"/>
                        </a:rPr>
                        <a:t>病院名</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苫小牧澄川病院</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苫小牧東病院</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苫小牧緑ヶ丘病院</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700" dirty="0">
                          <a:solidFill>
                            <a:schemeClr val="tx1"/>
                          </a:solidFill>
                          <a:latin typeface="游ゴシック" panose="020B0400000000000000" pitchFamily="50" charset="-128"/>
                          <a:ea typeface="游ゴシック" panose="020B0400000000000000" pitchFamily="50" charset="-128"/>
                        </a:rPr>
                        <a:t>　同樹会苫小牧病院</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kumimoji="1" lang="ja-JP" altLang="en-US" sz="700" dirty="0">
                          <a:latin typeface="游ゴシック" panose="020B0400000000000000" pitchFamily="50" charset="-128"/>
                          <a:ea typeface="游ゴシック" panose="020B0400000000000000" pitchFamily="50" charset="-128"/>
                        </a:rPr>
                        <a:t>むかわ町鵡川厚生病院</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r>
                        <a:rPr kumimoji="1" lang="ja-JP" altLang="en-US" sz="700" dirty="0">
                          <a:latin typeface="游ゴシック" panose="020B0400000000000000" pitchFamily="50" charset="-128"/>
                          <a:ea typeface="游ゴシック" panose="020B0400000000000000" pitchFamily="50" charset="-128"/>
                        </a:rPr>
                        <a:t>むかわ町鵡川厚生病院</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28903557"/>
                  </a:ext>
                </a:extLst>
              </a:tr>
              <a:tr h="218838">
                <a:tc>
                  <a:txBody>
                    <a:bodyPr/>
                    <a:lstStyle/>
                    <a:p>
                      <a:pPr algn="ctr"/>
                      <a:r>
                        <a:rPr kumimoji="1" lang="ja-JP" altLang="en-US" sz="700" dirty="0">
                          <a:latin typeface="游ゴシック" panose="020B0400000000000000" pitchFamily="50" charset="-128"/>
                          <a:ea typeface="游ゴシック" panose="020B0400000000000000" pitchFamily="50" charset="-128"/>
                        </a:rPr>
                        <a:t>医療機能</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入院基本料等）の種類</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急性期、療養</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回リハ、療養、緩和ケア</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精神療養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solidFill>
                            <a:schemeClr val="tx1"/>
                          </a:solidFill>
                          <a:latin typeface="游ゴシック" panose="020B0400000000000000" pitchFamily="50" charset="-128"/>
                          <a:ea typeface="游ゴシック" panose="020B0400000000000000" pitchFamily="50" charset="-128"/>
                        </a:rPr>
                        <a:t>急性期、地ケア、療養</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a:latin typeface="游ゴシック" panose="020B0400000000000000" pitchFamily="50" charset="-128"/>
                          <a:ea typeface="游ゴシック" panose="020B0400000000000000" pitchFamily="50" charset="-128"/>
                        </a:rPr>
                        <a:t>急性期</a:t>
                      </a:r>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700" dirty="0">
                          <a:latin typeface="游ゴシック" panose="020B0400000000000000" pitchFamily="50" charset="-128"/>
                          <a:ea typeface="游ゴシック" panose="020B0400000000000000" pitchFamily="50" charset="-128"/>
                        </a:rPr>
                        <a:t>地ケア</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4554314"/>
                  </a:ext>
                </a:extLst>
              </a:tr>
              <a:tr h="454509">
                <a:tc>
                  <a:txBody>
                    <a:bodyPr/>
                    <a:lstStyle/>
                    <a:p>
                      <a:pPr algn="ctr"/>
                      <a:r>
                        <a:rPr kumimoji="1" lang="ja-JP" altLang="en-US" sz="700" dirty="0">
                          <a:latin typeface="游ゴシック" panose="020B0400000000000000" pitchFamily="50" charset="-128"/>
                          <a:ea typeface="游ゴシック" panose="020B0400000000000000" pitchFamily="50" charset="-128"/>
                        </a:rPr>
                        <a:t>連携窓口</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総合相談センタ</a:t>
                      </a:r>
                      <a:r>
                        <a:rPr kumimoji="1" lang="en-US" altLang="ja-JP" sz="700" dirty="0">
                          <a:latin typeface="游ゴシック" panose="020B0400000000000000" pitchFamily="50" charset="-128"/>
                          <a:ea typeface="游ゴシック" panose="020B0400000000000000" pitchFamily="50" charset="-128"/>
                        </a:rPr>
                        <a:t>―</a:t>
                      </a:r>
                    </a:p>
                    <a:p>
                      <a:r>
                        <a:rPr kumimoji="1" lang="en-US" altLang="ja-JP" sz="700" dirty="0">
                          <a:latin typeface="游ゴシック" panose="020B0400000000000000" pitchFamily="50" charset="-128"/>
                          <a:ea typeface="游ゴシック" panose="020B0400000000000000" pitchFamily="50" charset="-128"/>
                        </a:rPr>
                        <a:t>TEL:0144-67-3111</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dirty="0">
                          <a:latin typeface="游ゴシック" panose="020B0400000000000000" pitchFamily="50" charset="-128"/>
                          <a:ea typeface="游ゴシック" panose="020B0400000000000000" pitchFamily="50" charset="-128"/>
                        </a:rPr>
                        <a:t>FAX:0144-67-6520</a:t>
                      </a:r>
                      <a:endParaRPr kumimoji="1" lang="en-US" altLang="ja-JP" sz="8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地域連携室</a:t>
                      </a:r>
                      <a:endParaRPr kumimoji="1" lang="en-US" altLang="ja-JP"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TEL:0144-55-8811</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FAX:0144-53-6111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latin typeface="游ゴシック" panose="020B0400000000000000" pitchFamily="50" charset="-128"/>
                          <a:ea typeface="游ゴシック" panose="020B0400000000000000" pitchFamily="50" charset="-128"/>
                        </a:rPr>
                        <a:t>相談科</a:t>
                      </a:r>
                      <a:endParaRPr kumimoji="1" lang="en-US" altLang="ja-JP" sz="700" dirty="0">
                        <a:latin typeface="游ゴシック" panose="020B0400000000000000" pitchFamily="50" charset="-128"/>
                        <a:ea typeface="游ゴシック" panose="020B0400000000000000" pitchFamily="50" charset="-128"/>
                      </a:endParaRPr>
                    </a:p>
                    <a:p>
                      <a:r>
                        <a:rPr kumimoji="1" lang="en-US" altLang="ja-JP" sz="700" dirty="0">
                          <a:latin typeface="游ゴシック" panose="020B0400000000000000" pitchFamily="50" charset="-128"/>
                          <a:ea typeface="游ゴシック" panose="020B0400000000000000" pitchFamily="50" charset="-128"/>
                        </a:rPr>
                        <a:t>TEL:0144-34-4761</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p>
                    <a:p>
                      <a:r>
                        <a:rPr kumimoji="1" lang="en-US" altLang="ja-JP" sz="700" dirty="0">
                          <a:latin typeface="游ゴシック" panose="020B0400000000000000" pitchFamily="50" charset="-128"/>
                          <a:ea typeface="游ゴシック" panose="020B0400000000000000" pitchFamily="50" charset="-128"/>
                        </a:rPr>
                        <a:t>FAX:0144-34-4762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700" dirty="0">
                          <a:solidFill>
                            <a:schemeClr val="tx1"/>
                          </a:solidFill>
                          <a:latin typeface="游ゴシック" panose="020B0400000000000000" pitchFamily="50" charset="-128"/>
                          <a:ea typeface="游ゴシック" panose="020B0400000000000000" pitchFamily="50" charset="-128"/>
                        </a:rPr>
                        <a:t>地域医療連携室</a:t>
                      </a:r>
                      <a:endParaRPr kumimoji="1" lang="en-US" altLang="ja-JP" sz="700" dirty="0">
                        <a:solidFill>
                          <a:schemeClr val="tx1"/>
                        </a:solidFill>
                        <a:latin typeface="游ゴシック" panose="020B0400000000000000" pitchFamily="50" charset="-128"/>
                        <a:ea typeface="游ゴシック" panose="020B0400000000000000" pitchFamily="50" charset="-128"/>
                      </a:endParaRPr>
                    </a:p>
                    <a:p>
                      <a:r>
                        <a:rPr kumimoji="1" lang="en-US" altLang="ja-JP" sz="700" dirty="0">
                          <a:solidFill>
                            <a:schemeClr val="tx1"/>
                          </a:solidFill>
                          <a:latin typeface="游ゴシック" panose="020B0400000000000000" pitchFamily="50" charset="-128"/>
                          <a:ea typeface="游ゴシック" panose="020B0400000000000000" pitchFamily="50" charset="-128"/>
                        </a:rPr>
                        <a:t>TEL:0144-38-2020</a:t>
                      </a:r>
                      <a:r>
                        <a:rPr kumimoji="1" lang="en-US" altLang="ja-JP" sz="600" dirty="0">
                          <a:solidFill>
                            <a:schemeClr val="tx1"/>
                          </a:solidFill>
                          <a:latin typeface="游ゴシック" panose="020B0400000000000000" pitchFamily="50" charset="-128"/>
                          <a:ea typeface="游ゴシック" panose="020B0400000000000000" pitchFamily="50" charset="-128"/>
                        </a:rPr>
                        <a:t>(</a:t>
                      </a:r>
                      <a:r>
                        <a:rPr kumimoji="1" lang="ja-JP" altLang="en-US" sz="600" dirty="0">
                          <a:solidFill>
                            <a:schemeClr val="tx1"/>
                          </a:solidFill>
                          <a:latin typeface="游ゴシック" panose="020B0400000000000000" pitchFamily="50" charset="-128"/>
                          <a:ea typeface="游ゴシック" panose="020B0400000000000000" pitchFamily="50" charset="-128"/>
                        </a:rPr>
                        <a:t>直通</a:t>
                      </a:r>
                      <a:r>
                        <a:rPr kumimoji="1" lang="en-US" altLang="ja-JP" sz="600" dirty="0">
                          <a:solidFill>
                            <a:schemeClr val="tx1"/>
                          </a:solidFill>
                          <a:latin typeface="游ゴシック" panose="020B0400000000000000" pitchFamily="50" charset="-128"/>
                          <a:ea typeface="游ゴシック" panose="020B0400000000000000" pitchFamily="50" charset="-128"/>
                        </a:rPr>
                        <a:t>)</a:t>
                      </a:r>
                    </a:p>
                    <a:p>
                      <a:r>
                        <a:rPr kumimoji="1" lang="en-US" altLang="ja-JP" sz="700" dirty="0">
                          <a:solidFill>
                            <a:schemeClr val="tx1"/>
                          </a:solidFill>
                          <a:latin typeface="游ゴシック" panose="020B0400000000000000" pitchFamily="50" charset="-128"/>
                          <a:ea typeface="游ゴシック" panose="020B0400000000000000" pitchFamily="50" charset="-128"/>
                        </a:rPr>
                        <a:t>FAX:0144-32-2050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l"/>
                      <a:r>
                        <a:rPr kumimoji="1" lang="ja-JP" altLang="en-US" sz="700" dirty="0">
                          <a:latin typeface="游ゴシック" panose="020B0400000000000000" pitchFamily="50" charset="-128"/>
                          <a:ea typeface="游ゴシック" panose="020B0400000000000000" pitchFamily="50" charset="-128"/>
                        </a:rPr>
                        <a:t>　　　　　　　　地域連携科</a:t>
                      </a:r>
                      <a:endParaRPr kumimoji="1" lang="en-US" altLang="ja-JP" sz="700" dirty="0">
                        <a:latin typeface="游ゴシック" panose="020B0400000000000000" pitchFamily="50" charset="-128"/>
                        <a:ea typeface="游ゴシック" panose="020B0400000000000000" pitchFamily="50" charset="-128"/>
                      </a:endParaRPr>
                    </a:p>
                    <a:p>
                      <a:pPr algn="l"/>
                      <a:r>
                        <a:rPr kumimoji="1" lang="ja-JP" altLang="en-US" sz="700" dirty="0">
                          <a:latin typeface="游ゴシック" panose="020B0400000000000000" pitchFamily="50" charset="-128"/>
                          <a:ea typeface="游ゴシック" panose="020B0400000000000000" pitchFamily="50" charset="-128"/>
                        </a:rPr>
                        <a:t>　　　　　　　　</a:t>
                      </a:r>
                      <a:r>
                        <a:rPr kumimoji="1" lang="en-US" altLang="ja-JP" sz="700" dirty="0">
                          <a:latin typeface="游ゴシック" panose="020B0400000000000000" pitchFamily="50" charset="-128"/>
                          <a:ea typeface="游ゴシック" panose="020B0400000000000000" pitchFamily="50" charset="-128"/>
                        </a:rPr>
                        <a:t>TEL:0145-42-2033</a:t>
                      </a:r>
                      <a:r>
                        <a:rPr kumimoji="1" lang="en-US" altLang="ja-JP" sz="600" dirty="0">
                          <a:latin typeface="游ゴシック" panose="020B0400000000000000" pitchFamily="50" charset="-128"/>
                          <a:ea typeface="游ゴシック" panose="020B0400000000000000" pitchFamily="50" charset="-128"/>
                        </a:rPr>
                        <a:t>(</a:t>
                      </a:r>
                      <a:r>
                        <a:rPr kumimoji="1" lang="ja-JP" altLang="en-US" sz="600" dirty="0">
                          <a:latin typeface="游ゴシック" panose="020B0400000000000000" pitchFamily="50" charset="-128"/>
                          <a:ea typeface="游ゴシック" panose="020B0400000000000000" pitchFamily="50" charset="-128"/>
                        </a:rPr>
                        <a:t>代表</a:t>
                      </a:r>
                      <a:r>
                        <a:rPr kumimoji="1" lang="en-US" altLang="ja-JP" sz="600" dirty="0">
                          <a:latin typeface="游ゴシック" panose="020B0400000000000000" pitchFamily="50" charset="-128"/>
                          <a:ea typeface="游ゴシック" panose="020B0400000000000000" pitchFamily="50" charset="-128"/>
                        </a:rPr>
                        <a:t>)</a:t>
                      </a:r>
                      <a:endParaRPr kumimoji="1" lang="en-US" altLang="ja-JP" sz="700" dirty="0">
                        <a:latin typeface="游ゴシック" panose="020B0400000000000000" pitchFamily="50" charset="-128"/>
                        <a:ea typeface="游ゴシック" panose="020B0400000000000000" pitchFamily="50" charset="-128"/>
                      </a:endParaRPr>
                    </a:p>
                    <a:p>
                      <a:pPr algn="l"/>
                      <a:r>
                        <a:rPr kumimoji="1" lang="ja-JP" altLang="en-US" sz="700" dirty="0">
                          <a:latin typeface="游ゴシック" panose="020B0400000000000000" pitchFamily="50" charset="-128"/>
                          <a:ea typeface="游ゴシック" panose="020B0400000000000000" pitchFamily="50" charset="-128"/>
                        </a:rPr>
                        <a:t>　　　　　　　　</a:t>
                      </a:r>
                      <a:r>
                        <a:rPr kumimoji="1" lang="en-US" altLang="ja-JP" sz="700" dirty="0">
                          <a:latin typeface="游ゴシック" panose="020B0400000000000000" pitchFamily="50" charset="-128"/>
                          <a:ea typeface="游ゴシック" panose="020B0400000000000000" pitchFamily="50" charset="-128"/>
                        </a:rPr>
                        <a:t>FAX:0145-42-5270</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021632"/>
                  </a:ext>
                </a:extLst>
              </a:tr>
              <a:tr h="454509">
                <a:tc>
                  <a:txBody>
                    <a:bodyPr/>
                    <a:lstStyle/>
                    <a:p>
                      <a:pPr algn="ctr"/>
                      <a:r>
                        <a:rPr kumimoji="1" lang="ja-JP" altLang="en-US" sz="700" dirty="0">
                          <a:latin typeface="游ゴシック" panose="020B0400000000000000" pitchFamily="50" charset="-128"/>
                          <a:ea typeface="游ゴシック" panose="020B0400000000000000" pitchFamily="50" charset="-128"/>
                        </a:rPr>
                        <a:t>連携上の留意点</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a:latin typeface="游ゴシック" panose="020B0400000000000000" pitchFamily="50" charset="-128"/>
                          <a:ea typeface="游ゴシック" panose="020B0400000000000000" pitchFamily="50" charset="-128"/>
                        </a:rPr>
                        <a:t>一般病棟の他、医療療養病棟での長期療養が可能です。また系列事業所の介護医療院への入所相談も当センターで受けております。</a:t>
                      </a:r>
                      <a:endParaRPr kumimoji="1" lang="en-US" altLang="ja-JP" sz="7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a:latin typeface="游ゴシック" panose="020B0400000000000000" pitchFamily="50" charset="-128"/>
                          <a:ea typeface="游ゴシック" panose="020B0400000000000000" pitchFamily="50" charset="-128"/>
                        </a:rPr>
                        <a:t>緩和ケア病棟は入院基準をご理解ください。（当院ホームページご参照ください）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507899"/>
                  </a:ext>
                </a:extLst>
              </a:tr>
              <a:tr h="3869053">
                <a:tc gridSpan="7">
                  <a:txBody>
                    <a:bodyPr/>
                    <a:lstStyle/>
                    <a:p>
                      <a:pPr algn="ctr"/>
                      <a:r>
                        <a:rPr kumimoji="1" lang="ja-JP" altLang="en-US" sz="900" dirty="0">
                          <a:latin typeface="游ゴシック" panose="020B0400000000000000" pitchFamily="50" charset="-128"/>
                          <a:ea typeface="游ゴシック" panose="020B0400000000000000" pitchFamily="50" charset="-128"/>
                        </a:rPr>
                        <a:t>　関係者のみに公開しています。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837551"/>
                  </a:ext>
                </a:extLst>
              </a:tr>
            </a:tbl>
          </a:graphicData>
        </a:graphic>
      </p:graphicFrame>
      <p:sp>
        <p:nvSpPr>
          <p:cNvPr id="9" name="テキスト ボックス 8">
            <a:extLst>
              <a:ext uri="{FF2B5EF4-FFF2-40B4-BE49-F238E27FC236}">
                <a16:creationId xmlns:a16="http://schemas.microsoft.com/office/drawing/2014/main" id="{742848ED-F159-48BE-90FE-00DD077D7DCE}"/>
              </a:ext>
            </a:extLst>
          </p:cNvPr>
          <p:cNvSpPr txBox="1"/>
          <p:nvPr/>
        </p:nvSpPr>
        <p:spPr>
          <a:xfrm>
            <a:off x="634920" y="6561137"/>
            <a:ext cx="449741"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：実施</a:t>
            </a:r>
            <a:endParaRPr kumimoji="1" lang="en-US" altLang="ja-JP" sz="700" dirty="0">
              <a:latin typeface="游ゴシック" panose="020B0400000000000000" pitchFamily="50" charset="-128"/>
              <a:ea typeface="游ゴシック" panose="020B0400000000000000" pitchFamily="50" charset="-128"/>
            </a:endParaRPr>
          </a:p>
        </p:txBody>
      </p:sp>
      <p:sp>
        <p:nvSpPr>
          <p:cNvPr id="10" name="二等辺三角形 9">
            <a:extLst>
              <a:ext uri="{FF2B5EF4-FFF2-40B4-BE49-F238E27FC236}">
                <a16:creationId xmlns:a16="http://schemas.microsoft.com/office/drawing/2014/main" id="{F8F7389E-C162-4A07-BF86-01BE526D6AF3}"/>
              </a:ext>
            </a:extLst>
          </p:cNvPr>
          <p:cNvSpPr/>
          <p:nvPr/>
        </p:nvSpPr>
        <p:spPr>
          <a:xfrm>
            <a:off x="1104808" y="6581406"/>
            <a:ext cx="180000" cy="180000"/>
          </a:xfrm>
          <a:prstGeom prst="triangle">
            <a:avLst/>
          </a:prstGeom>
          <a:solidFill>
            <a:srgbClr val="FFCC6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C8D3A376-BB8F-43E0-BC44-BC1282AF03F9}"/>
              </a:ext>
            </a:extLst>
          </p:cNvPr>
          <p:cNvSpPr txBox="1"/>
          <p:nvPr/>
        </p:nvSpPr>
        <p:spPr>
          <a:xfrm>
            <a:off x="1286750" y="6580826"/>
            <a:ext cx="9026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：必要時に実施</a:t>
            </a:r>
            <a:endParaRPr kumimoji="1" lang="en-US" altLang="ja-JP" sz="7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A5BE9349-298C-4517-8D30-B8672AEB78C2}"/>
              </a:ext>
            </a:extLst>
          </p:cNvPr>
          <p:cNvSpPr txBox="1"/>
          <p:nvPr/>
        </p:nvSpPr>
        <p:spPr>
          <a:xfrm>
            <a:off x="2213361" y="6564048"/>
            <a:ext cx="9026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：参加</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情報の入手</a:t>
            </a:r>
            <a:endParaRPr kumimoji="1" lang="en-US" altLang="ja-JP" sz="700" dirty="0">
              <a:latin typeface="游ゴシック" panose="020B0400000000000000" pitchFamily="50" charset="-128"/>
              <a:ea typeface="游ゴシック" panose="020B0400000000000000" pitchFamily="50" charset="-128"/>
            </a:endParaRPr>
          </a:p>
        </p:txBody>
      </p:sp>
      <p:sp>
        <p:nvSpPr>
          <p:cNvPr id="13" name="二等辺三角形 12">
            <a:extLst>
              <a:ext uri="{FF2B5EF4-FFF2-40B4-BE49-F238E27FC236}">
                <a16:creationId xmlns:a16="http://schemas.microsoft.com/office/drawing/2014/main" id="{E802ABCF-6249-4DB0-81D1-CC274277DA1D}"/>
              </a:ext>
            </a:extLst>
          </p:cNvPr>
          <p:cNvSpPr/>
          <p:nvPr/>
        </p:nvSpPr>
        <p:spPr>
          <a:xfrm>
            <a:off x="3139972" y="6581406"/>
            <a:ext cx="180000" cy="180000"/>
          </a:xfrm>
          <a:prstGeom prst="triangle">
            <a:avLst/>
          </a:prstGeom>
          <a:solidFill>
            <a:srgbClr val="FFCC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kumimoji="1" lang="ja-JP" altLang="en-US"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7E01E6D4-3CA9-4F4C-8ED9-072E5D93FED1}"/>
              </a:ext>
            </a:extLst>
          </p:cNvPr>
          <p:cNvSpPr txBox="1"/>
          <p:nvPr/>
        </p:nvSpPr>
        <p:spPr>
          <a:xfrm>
            <a:off x="3277362" y="6569577"/>
            <a:ext cx="1511179" cy="253128"/>
          </a:xfrm>
          <a:prstGeom prst="rect">
            <a:avLst/>
          </a:prstGeom>
          <a:noFill/>
        </p:spPr>
        <p:txBody>
          <a:bodyPr wrap="square" lIns="72000" tIns="72000" rIns="72000" bIns="72000" rtlCol="0" anchor="ctr" anchorCtr="0">
            <a:spAutoFit/>
          </a:bodyPr>
          <a:lstStyle/>
          <a:p>
            <a:r>
              <a:rPr kumimoji="1" lang="ja-JP" altLang="en-US" sz="700" dirty="0">
                <a:latin typeface="游ゴシック" panose="020B0400000000000000" pitchFamily="50" charset="-128"/>
                <a:ea typeface="游ゴシック" panose="020B0400000000000000" pitchFamily="50" charset="-128"/>
              </a:rPr>
              <a:t>：必要時に参加</a:t>
            </a:r>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情報の入手</a:t>
            </a:r>
            <a:endParaRPr kumimoji="1" lang="en-US" altLang="ja-JP" sz="700"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E533BB6D-8DA3-4642-AAE7-CB46ED6E9E18}"/>
              </a:ext>
            </a:extLst>
          </p:cNvPr>
          <p:cNvSpPr txBox="1"/>
          <p:nvPr/>
        </p:nvSpPr>
        <p:spPr>
          <a:xfrm>
            <a:off x="5020454" y="182831"/>
            <a:ext cx="4402050" cy="253128"/>
          </a:xfrm>
          <a:prstGeom prst="rect">
            <a:avLst/>
          </a:prstGeom>
          <a:noFill/>
        </p:spPr>
        <p:txBody>
          <a:bodyPr wrap="square" lIns="72000" tIns="72000" rIns="72000" bIns="72000" rtlCol="0" anchor="ctr" anchorCtr="0">
            <a:spAutoFit/>
          </a:bodyPr>
          <a:lstStyle/>
          <a:p>
            <a:r>
              <a:rPr kumimoji="1" lang="en-US" altLang="ja-JP" sz="700" dirty="0">
                <a:latin typeface="游ゴシック" panose="020B0400000000000000" pitchFamily="50" charset="-128"/>
                <a:ea typeface="游ゴシック" panose="020B0400000000000000" pitchFamily="50" charset="-128"/>
              </a:rPr>
              <a:t>※</a:t>
            </a:r>
            <a:r>
              <a:rPr kumimoji="1" lang="ja-JP" altLang="en-US" sz="700" dirty="0">
                <a:latin typeface="游ゴシック" panose="020B0400000000000000" pitchFamily="50" charset="-128"/>
                <a:ea typeface="游ゴシック" panose="020B0400000000000000" pitchFamily="50" charset="-128"/>
              </a:rPr>
              <a:t>入院から退院までの各フェーズにおけるケアマネジャーの連携概要を凡例で示しています。</a:t>
            </a:r>
            <a:endParaRPr kumimoji="1" lang="en-US" altLang="ja-JP" sz="700"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DC0EC80-FAC7-4C5D-AAC8-CFB3459B2D4D}"/>
              </a:ext>
            </a:extLst>
          </p:cNvPr>
          <p:cNvSpPr>
            <a:spLocks noGrp="1"/>
          </p:cNvSpPr>
          <p:nvPr>
            <p:ph type="sldNum" sz="quarter" idx="12"/>
          </p:nvPr>
        </p:nvSpPr>
        <p:spPr/>
        <p:txBody>
          <a:bodyPr/>
          <a:lstStyle/>
          <a:p>
            <a:fld id="{4FE12B48-29AB-462E-9BFB-ECF3D6D660A7}" type="slidenum">
              <a:rPr kumimoji="1" lang="ja-JP" altLang="en-US" smtClean="0"/>
              <a:t>6</a:t>
            </a:fld>
            <a:endParaRPr kumimoji="1" lang="ja-JP" altLang="en-US"/>
          </a:p>
        </p:txBody>
      </p:sp>
    </p:spTree>
    <p:extLst>
      <p:ext uri="{BB962C8B-B14F-4D97-AF65-F5344CB8AC3E}">
        <p14:creationId xmlns:p14="http://schemas.microsoft.com/office/powerpoint/2010/main" val="2938415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ohmatsu Proposal Template_J（DTC）_20150401">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40000"/>
            <a:lumOff val="60000"/>
          </a:schemeClr>
        </a:solidFill>
        <a:ln w="12700">
          <a:noFill/>
        </a:ln>
      </a:spPr>
      <a:bodyPr lIns="72000" tIns="72000" rIns="72000" bIns="72000" rtlCol="0" anchor="ctr" anchorCtr="0"/>
      <a:lstStyle>
        <a:defPPr algn="l">
          <a:defRPr kumimoji="1" sz="1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n-lt"/>
            <a:ea typeface="+mn-ea"/>
          </a:defRPr>
        </a:defPPr>
      </a:lstStyle>
    </a:txDef>
  </a:objectDefaults>
  <a:extraClrSchemeLst/>
</a:theme>
</file>

<file path=ppt/theme/theme2.xml><?xml version="1.0" encoding="utf-8"?>
<a:theme xmlns:a="http://schemas.openxmlformats.org/drawingml/2006/main" name="Tohmatsu Proposal Template_J_20150401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200" dirty="0" err="1" smtClean="0"/>
        </a:defPPr>
      </a:lstStyle>
    </a:txDef>
  </a:objectDefaults>
  <a:extraClrSchemeLst/>
</a:theme>
</file>

<file path=ppt/theme/theme3.xml><?xml version="1.0" encoding="utf-8"?>
<a:theme xmlns:a="http://schemas.openxmlformats.org/drawingml/2006/main" name="1_Tohmatsu Proposal Template_J（DTC）_20150401">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n-lt"/>
            <a:ea typeface="+mn-ea"/>
          </a:defRPr>
        </a:defPPr>
      </a:lstStyle>
    </a:txDef>
  </a:objectDefaults>
  <a:extraClrSchemeLst/>
</a:theme>
</file>

<file path=ppt/theme/theme4.xml><?xml version="1.0" encoding="utf-8"?>
<a:theme xmlns:a="http://schemas.openxmlformats.org/drawingml/2006/main" name="2_Tohmatsu Proposal Template_J（DTC）_20150401">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n-lt"/>
            <a:ea typeface="+mn-ea"/>
          </a:defRPr>
        </a:defPPr>
      </a:lstStyle>
    </a:txDef>
  </a:objectDefaults>
  <a:extraClrSchemeLst/>
</a:theme>
</file>

<file path=ppt/theme/theme5.xml><?xml version="1.0" encoding="utf-8"?>
<a:theme xmlns:a="http://schemas.openxmlformats.org/drawingml/2006/main" name="3_Tohmatsu Proposal Template_J（DTC）_20150401">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n-lt"/>
            <a:ea typeface="+mn-ea"/>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E419E6-C031-48EC-84C2-E486ED6D8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9091D0-4110-4FF5-8034-336546945D10}">
  <ds:schemaRefs>
    <ds:schemaRef ds:uri="http://schemas.microsoft.com/sharepoint/v3/contenttype/forms"/>
  </ds:schemaRefs>
</ds:datastoreItem>
</file>

<file path=customXml/itemProps3.xml><?xml version="1.0" encoding="utf-8"?>
<ds:datastoreItem xmlns:ds="http://schemas.openxmlformats.org/officeDocument/2006/customXml" ds:itemID="{7C810D75-CCF6-483B-965C-EB18F9989D81}">
  <ds:schemaRefs>
    <ds:schemaRef ds:uri="http://schemas.microsoft.com/office/2006/metadata/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Tohmatsu Proposal Template_J（DTC）_20150401</Template>
  <TotalTime>0</TotalTime>
  <Words>6142</Words>
  <Application>Microsoft Office PowerPoint</Application>
  <PresentationFormat>A4 210 x 297 mm</PresentationFormat>
  <Paragraphs>549</Paragraphs>
  <Slides>7</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5</vt:i4>
      </vt:variant>
      <vt:variant>
        <vt:lpstr>埋め込まれた OLE サーバー</vt:lpstr>
      </vt:variant>
      <vt:variant>
        <vt:i4>1</vt:i4>
      </vt:variant>
      <vt:variant>
        <vt:lpstr>スライド タイトル</vt:lpstr>
      </vt:variant>
      <vt:variant>
        <vt:i4>7</vt:i4>
      </vt:variant>
    </vt:vector>
  </HeadingPairs>
  <TitlesOfParts>
    <vt:vector size="20" baseType="lpstr">
      <vt:lpstr>Meiryo UI</vt:lpstr>
      <vt:lpstr>ＭＳ Ｐゴシック</vt:lpstr>
      <vt:lpstr>游ゴシック</vt:lpstr>
      <vt:lpstr>游ゴシック Medium</vt:lpstr>
      <vt:lpstr>Arial</vt:lpstr>
      <vt:lpstr>Calibri</vt:lpstr>
      <vt:lpstr>Wingdings</vt:lpstr>
      <vt:lpstr>Tohmatsu Proposal Template_J（DTC）_20150401</vt:lpstr>
      <vt:lpstr>Tohmatsu Proposal Template_J_20150401_補足版（本文あり）</vt:lpstr>
      <vt:lpstr>1_Tohmatsu Proposal Template_J（DTC）_20150401</vt:lpstr>
      <vt:lpstr>2_Tohmatsu Proposal Template_J（DTC）_20150401</vt:lpstr>
      <vt:lpstr>3_Tohmatsu Proposal Template_J（DTC）_20150401</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2015-05-18T10:10:48Z</dcterms:created>
  <dcterms:modified xsi:type="dcterms:W3CDTF">2025-04-28T06:57:21Z</dcterms:modified>
</cp:coreProperties>
</file>