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
  </p:notesMasterIdLst>
  <p:sldIdLst>
    <p:sldId id="256" r:id="rId2"/>
    <p:sldId id="301" r:id="rId3"/>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7" d="100"/>
          <a:sy n="97" d="100"/>
        </p:scale>
        <p:origin x="96"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4B8897-67A9-43A9-B263-98542C9EE534}" type="datetimeFigureOut">
              <a:rPr kumimoji="1" lang="ja-JP" altLang="en-US" smtClean="0"/>
              <a:t>2026/5/13</a:t>
            </a:fld>
            <a:endParaRPr kumimoji="1" lang="ja-JP" altLang="en-US"/>
          </a:p>
        </p:txBody>
      </p:sp>
      <p:sp>
        <p:nvSpPr>
          <p:cNvPr id="4" name="スライド イメージ プレースホルダー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4EFB87-9DAC-4F43-A138-0146CF4DA429}" type="slidenum">
              <a:rPr kumimoji="1" lang="ja-JP" altLang="en-US" smtClean="0"/>
              <a:t>‹#›</a:t>
            </a:fld>
            <a:endParaRPr kumimoji="1" lang="ja-JP" altLang="en-US"/>
          </a:p>
        </p:txBody>
      </p:sp>
    </p:spTree>
    <p:extLst>
      <p:ext uri="{BB962C8B-B14F-4D97-AF65-F5344CB8AC3E}">
        <p14:creationId xmlns:p14="http://schemas.microsoft.com/office/powerpoint/2010/main" val="306119923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24DE13BB-FCB6-4491-A87D-1E9BA7500F8E}" type="slidenum">
              <a:rPr kumimoji="1" lang="ja-JP" altLang="en-US" smtClean="0"/>
              <a:t>2</a:t>
            </a:fld>
            <a:endParaRPr kumimoji="1" lang="ja-JP" altLang="en-US"/>
          </a:p>
        </p:txBody>
      </p:sp>
    </p:spTree>
    <p:extLst>
      <p:ext uri="{BB962C8B-B14F-4D97-AF65-F5344CB8AC3E}">
        <p14:creationId xmlns:p14="http://schemas.microsoft.com/office/powerpoint/2010/main" val="1097613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616BABF0-77F9-43BA-93AF-48A94DD95790}" type="datetimeFigureOut">
              <a:rPr kumimoji="1" lang="ja-JP" altLang="en-US" smtClean="0"/>
              <a:t>2026/5/13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1E0520A-E9FD-4CD2-B28A-CB01059C7FBA}" type="slidenum">
              <a:rPr kumimoji="1" lang="ja-JP" altLang="en-US" smtClean="0"/>
              <a:t>‹#›</a:t>
            </a:fld>
            <a:endParaRPr kumimoji="1" lang="ja-JP" altLang="en-US"/>
          </a:p>
        </p:txBody>
      </p:sp>
    </p:spTree>
    <p:extLst>
      <p:ext uri="{BB962C8B-B14F-4D97-AF65-F5344CB8AC3E}">
        <p14:creationId xmlns:p14="http://schemas.microsoft.com/office/powerpoint/2010/main" val="39388735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16BABF0-77F9-43BA-93AF-48A94DD95790}" type="datetimeFigureOut">
              <a:rPr kumimoji="1" lang="ja-JP" altLang="en-US" smtClean="0"/>
              <a:t>2026/5/13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1E0520A-E9FD-4CD2-B28A-CB01059C7FBA}" type="slidenum">
              <a:rPr kumimoji="1" lang="ja-JP" altLang="en-US" smtClean="0"/>
              <a:t>‹#›</a:t>
            </a:fld>
            <a:endParaRPr kumimoji="1" lang="ja-JP" altLang="en-US"/>
          </a:p>
        </p:txBody>
      </p:sp>
    </p:spTree>
    <p:extLst>
      <p:ext uri="{BB962C8B-B14F-4D97-AF65-F5344CB8AC3E}">
        <p14:creationId xmlns:p14="http://schemas.microsoft.com/office/powerpoint/2010/main" val="22488511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16BABF0-77F9-43BA-93AF-48A94DD95790}" type="datetimeFigureOut">
              <a:rPr kumimoji="1" lang="ja-JP" altLang="en-US" smtClean="0"/>
              <a:t>2026/5/13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1E0520A-E9FD-4CD2-B28A-CB01059C7FBA}" type="slidenum">
              <a:rPr kumimoji="1" lang="ja-JP" altLang="en-US" smtClean="0"/>
              <a:t>‹#›</a:t>
            </a:fld>
            <a:endParaRPr kumimoji="1" lang="ja-JP" altLang="en-US"/>
          </a:p>
        </p:txBody>
      </p:sp>
    </p:spTree>
    <p:extLst>
      <p:ext uri="{BB962C8B-B14F-4D97-AF65-F5344CB8AC3E}">
        <p14:creationId xmlns:p14="http://schemas.microsoft.com/office/powerpoint/2010/main" val="29073644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補足版） コンテンツ左サイド_レベル_Proposal">
    <p:spTree>
      <p:nvGrpSpPr>
        <p:cNvPr id="1" name=""/>
        <p:cNvGrpSpPr/>
        <p:nvPr/>
      </p:nvGrpSpPr>
      <p:grpSpPr>
        <a:xfrm>
          <a:off x="0" y="0"/>
          <a:ext cx="0" cy="0"/>
          <a:chOff x="0" y="0"/>
          <a:chExt cx="0" cy="0"/>
        </a:xfrm>
      </p:grpSpPr>
      <p:sp>
        <p:nvSpPr>
          <p:cNvPr id="6" name="スライド番号プレースホルダ 5"/>
          <p:cNvSpPr>
            <a:spLocks noGrp="1"/>
          </p:cNvSpPr>
          <p:nvPr>
            <p:ph type="sldNum" sz="quarter" idx="10"/>
          </p:nvPr>
        </p:nvSpPr>
        <p:spPr bwMode="gray"/>
        <p:txBody>
          <a:bodyPr/>
          <a:lstStyle>
            <a:lvl1pPr>
              <a:defRPr>
                <a:solidFill>
                  <a:schemeClr val="tx1"/>
                </a:solidFill>
              </a:defRPr>
            </a:lvl1pPr>
          </a:lstStyle>
          <a:p>
            <a:fld id="{E01102E1-88D9-4790-8615-AC810340BF51}" type="slidenum">
              <a:rPr lang="ja-JP" altLang="en-US" smtClean="0"/>
              <a:pPr/>
              <a:t>‹#›</a:t>
            </a:fld>
            <a:endParaRPr lang="ja-JP" altLang="en-US" dirty="0"/>
          </a:p>
        </p:txBody>
      </p:sp>
      <p:sp>
        <p:nvSpPr>
          <p:cNvPr id="8" name="フッター プレースホルダ 7"/>
          <p:cNvSpPr>
            <a:spLocks noGrp="1"/>
          </p:cNvSpPr>
          <p:nvPr>
            <p:ph type="ftr" sz="quarter" idx="11"/>
          </p:nvPr>
        </p:nvSpPr>
        <p:spPr bwMode="gray">
          <a:xfrm>
            <a:off x="705600" y="6588000"/>
            <a:ext cx="4068000" cy="169200"/>
          </a:xfrm>
        </p:spPr>
        <p:txBody>
          <a:bodyPr/>
          <a:lstStyle>
            <a:lvl1pPr>
              <a:defRPr>
                <a:solidFill>
                  <a:schemeClr val="tx1"/>
                </a:solidFill>
              </a:defRPr>
            </a:lvl1pPr>
          </a:lstStyle>
          <a:p>
            <a:endParaRPr lang="en-GB" altLang="en-GB" dirty="0"/>
          </a:p>
        </p:txBody>
      </p:sp>
      <p:sp>
        <p:nvSpPr>
          <p:cNvPr id="10" name="テキスト プレースホルダ 5"/>
          <p:cNvSpPr>
            <a:spLocks noGrp="1"/>
          </p:cNvSpPr>
          <p:nvPr>
            <p:ph type="body" sz="quarter" idx="14" hasCustomPrompt="1"/>
          </p:nvPr>
        </p:nvSpPr>
        <p:spPr bwMode="gray">
          <a:xfrm>
            <a:off x="417000" y="1009580"/>
            <a:ext cx="9072000" cy="457200"/>
          </a:xfrm>
          <a:prstGeom prst="rect">
            <a:avLst/>
          </a:prstGeom>
        </p:spPr>
        <p:txBody>
          <a:bodyPr vert="horz" lIns="72000" tIns="0" rIns="0" bIns="0" rtlCol="0">
            <a:noAutofit/>
          </a:bodyPr>
          <a:lstStyle>
            <a:lvl1pPr>
              <a:defRPr lang="ja-JP" altLang="en-US" sz="1400" baseline="0" dirty="0">
                <a:latin typeface="+mn-lt"/>
                <a:cs typeface="Arial" pitchFamily="34" charset="0"/>
              </a:defRPr>
            </a:lvl1pPr>
          </a:lstStyle>
          <a:p>
            <a:pPr lvl="0">
              <a:spcBef>
                <a:spcPts val="0"/>
              </a:spcBef>
            </a:pPr>
            <a:r>
              <a:rPr kumimoji="1" lang="ja-JP" altLang="en-US" dirty="0"/>
              <a:t>補足文を入力（キーメッセージを補足する内容＜</a:t>
            </a:r>
            <a:r>
              <a:rPr kumimoji="1" lang="en-US" altLang="ja-JP" dirty="0"/>
              <a:t>2</a:t>
            </a:r>
            <a:r>
              <a:rPr kumimoji="1" lang="ja-JP" altLang="en-US" dirty="0"/>
              <a:t>行以内＞）</a:t>
            </a:r>
            <a:endParaRPr kumimoji="1" lang="en-US" altLang="ja-JP" dirty="0"/>
          </a:p>
          <a:p>
            <a:pPr lvl="0">
              <a:spcBef>
                <a:spcPts val="0"/>
              </a:spcBef>
            </a:pPr>
            <a:endParaRPr kumimoji="1" lang="ja-JP" altLang="en-US" dirty="0"/>
          </a:p>
        </p:txBody>
      </p:sp>
      <p:sp>
        <p:nvSpPr>
          <p:cNvPr id="11" name="コンテンツ プレースホルダ 2"/>
          <p:cNvSpPr>
            <a:spLocks noGrp="1"/>
          </p:cNvSpPr>
          <p:nvPr>
            <p:ph idx="1"/>
          </p:nvPr>
        </p:nvSpPr>
        <p:spPr bwMode="gray">
          <a:xfrm>
            <a:off x="417000" y="1944000"/>
            <a:ext cx="4356000" cy="4356000"/>
          </a:xfrm>
          <a:prstGeom prst="rect">
            <a:avLst/>
          </a:prstGeom>
        </p:spPr>
        <p:txBody>
          <a:bodyPr/>
          <a:lstStyle>
            <a:lvl1pPr>
              <a:defRPr baseline="0">
                <a:latin typeface="+mn-lt"/>
                <a:ea typeface="+mn-ea"/>
                <a:cs typeface="Arial" pitchFamily="34" charset="0"/>
              </a:defRPr>
            </a:lvl1pPr>
            <a:lvl2pPr>
              <a:lnSpc>
                <a:spcPct val="106000"/>
              </a:lnSpc>
              <a:spcBef>
                <a:spcPts val="1056"/>
              </a:spcBef>
              <a:defRPr baseline="0">
                <a:latin typeface="+mn-lt"/>
                <a:ea typeface="+mn-ea"/>
                <a:cs typeface="Arial" pitchFamily="34" charset="0"/>
              </a:defRPr>
            </a:lvl2pPr>
            <a:lvl3pPr>
              <a:lnSpc>
                <a:spcPct val="106000"/>
              </a:lnSpc>
              <a:spcBef>
                <a:spcPts val="480"/>
              </a:spcBef>
              <a:defRPr baseline="0">
                <a:latin typeface="+mn-lt"/>
                <a:ea typeface="+mn-ea"/>
                <a:cs typeface="Arial" pitchFamily="34" charset="0"/>
              </a:defRPr>
            </a:lvl3pPr>
            <a:lvl4pPr>
              <a:lnSpc>
                <a:spcPct val="106000"/>
              </a:lnSpc>
              <a:defRPr baseline="0">
                <a:latin typeface="+mn-lt"/>
                <a:ea typeface="+mn-ea"/>
                <a:cs typeface="Arial" pitchFamily="34" charset="0"/>
              </a:defRPr>
            </a:lvl4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p:txBody>
      </p:sp>
      <p:sp>
        <p:nvSpPr>
          <p:cNvPr id="3" name="テキスト プレースホルダー 2"/>
          <p:cNvSpPr>
            <a:spLocks noGrp="1"/>
          </p:cNvSpPr>
          <p:nvPr>
            <p:ph type="body" sz="quarter" idx="15" hasCustomPrompt="1"/>
          </p:nvPr>
        </p:nvSpPr>
        <p:spPr bwMode="gray">
          <a:xfrm>
            <a:off x="417000" y="1484313"/>
            <a:ext cx="4356000" cy="432000"/>
          </a:xfrm>
          <a:prstGeom prst="rect">
            <a:avLst/>
          </a:prstGeom>
        </p:spPr>
        <p:txBody>
          <a:bodyPr wrap="none" anchor="ctr">
            <a:noAutofit/>
          </a:bodyPr>
          <a:lstStyle>
            <a:lvl1pPr>
              <a:lnSpc>
                <a:spcPct val="100000"/>
              </a:lnSpc>
              <a:spcBef>
                <a:spcPts val="0"/>
              </a:spcBef>
              <a:defRPr sz="1400" b="1">
                <a:solidFill>
                  <a:schemeClr val="accent1"/>
                </a:solidFill>
              </a:defRPr>
            </a:lvl1pPr>
          </a:lstStyle>
          <a:p>
            <a:pPr lvl="0"/>
            <a:r>
              <a:rPr kumimoji="1" lang="en-US" altLang="ja-JP" dirty="0"/>
              <a:t>Header</a:t>
            </a:r>
            <a:r>
              <a:rPr kumimoji="1" lang="ja-JP" altLang="en-US" dirty="0"/>
              <a:t>を入力（スライドタイトル）</a:t>
            </a:r>
          </a:p>
        </p:txBody>
      </p:sp>
      <p:sp>
        <p:nvSpPr>
          <p:cNvPr id="2" name="タイトル 1"/>
          <p:cNvSpPr>
            <a:spLocks noGrp="1"/>
          </p:cNvSpPr>
          <p:nvPr>
            <p:ph type="title" hasCustomPrompt="1"/>
          </p:nvPr>
        </p:nvSpPr>
        <p:spPr bwMode="gray">
          <a:xfrm>
            <a:off x="417000" y="136800"/>
            <a:ext cx="9072000" cy="651600"/>
          </a:xfrm>
        </p:spPr>
        <p:txBody>
          <a:bodyPr/>
          <a:lstStyle/>
          <a:p>
            <a:r>
              <a:rPr lang="ja-JP" altLang="en-US" noProof="0" dirty="0"/>
              <a:t>キーメッセージを入力（本スライドで一番伝えたいこと＜名詞止め・体言止め不可＞）</a:t>
            </a:r>
            <a:endParaRPr kumimoji="1" lang="ja-JP" altLang="en-US" dirty="0"/>
          </a:p>
        </p:txBody>
      </p:sp>
    </p:spTree>
    <p:extLst>
      <p:ext uri="{BB962C8B-B14F-4D97-AF65-F5344CB8AC3E}">
        <p14:creationId xmlns:p14="http://schemas.microsoft.com/office/powerpoint/2010/main" val="3053067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16BABF0-77F9-43BA-93AF-48A94DD95790}" type="datetimeFigureOut">
              <a:rPr kumimoji="1" lang="ja-JP" altLang="en-US" smtClean="0"/>
              <a:t>2026/5/13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1E0520A-E9FD-4CD2-B28A-CB01059C7FBA}" type="slidenum">
              <a:rPr kumimoji="1" lang="ja-JP" altLang="en-US" smtClean="0"/>
              <a:t>‹#›</a:t>
            </a:fld>
            <a:endParaRPr kumimoji="1" lang="ja-JP" altLang="en-US"/>
          </a:p>
        </p:txBody>
      </p:sp>
    </p:spTree>
    <p:extLst>
      <p:ext uri="{BB962C8B-B14F-4D97-AF65-F5344CB8AC3E}">
        <p14:creationId xmlns:p14="http://schemas.microsoft.com/office/powerpoint/2010/main" val="21544380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616BABF0-77F9-43BA-93AF-48A94DD95790}" type="datetimeFigureOut">
              <a:rPr kumimoji="1" lang="ja-JP" altLang="en-US" smtClean="0"/>
              <a:t>2026/5/13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1E0520A-E9FD-4CD2-B28A-CB01059C7FBA}" type="slidenum">
              <a:rPr kumimoji="1" lang="ja-JP" altLang="en-US" smtClean="0"/>
              <a:t>‹#›</a:t>
            </a:fld>
            <a:endParaRPr kumimoji="1" lang="ja-JP" altLang="en-US"/>
          </a:p>
        </p:txBody>
      </p:sp>
    </p:spTree>
    <p:extLst>
      <p:ext uri="{BB962C8B-B14F-4D97-AF65-F5344CB8AC3E}">
        <p14:creationId xmlns:p14="http://schemas.microsoft.com/office/powerpoint/2010/main" val="8873329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616BABF0-77F9-43BA-93AF-48A94DD95790}" type="datetimeFigureOut">
              <a:rPr kumimoji="1" lang="ja-JP" altLang="en-US" smtClean="0"/>
              <a:t>2026/5/13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1E0520A-E9FD-4CD2-B28A-CB01059C7FBA}" type="slidenum">
              <a:rPr kumimoji="1" lang="ja-JP" altLang="en-US" smtClean="0"/>
              <a:t>‹#›</a:t>
            </a:fld>
            <a:endParaRPr kumimoji="1" lang="ja-JP" altLang="en-US"/>
          </a:p>
        </p:txBody>
      </p:sp>
    </p:spTree>
    <p:extLst>
      <p:ext uri="{BB962C8B-B14F-4D97-AF65-F5344CB8AC3E}">
        <p14:creationId xmlns:p14="http://schemas.microsoft.com/office/powerpoint/2010/main" val="20191701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616BABF0-77F9-43BA-93AF-48A94DD95790}" type="datetimeFigureOut">
              <a:rPr kumimoji="1" lang="ja-JP" altLang="en-US" smtClean="0"/>
              <a:t>2026/5/13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81E0520A-E9FD-4CD2-B28A-CB01059C7FBA}" type="slidenum">
              <a:rPr kumimoji="1" lang="ja-JP" altLang="en-US" smtClean="0"/>
              <a:t>‹#›</a:t>
            </a:fld>
            <a:endParaRPr kumimoji="1" lang="ja-JP" altLang="en-US"/>
          </a:p>
        </p:txBody>
      </p:sp>
    </p:spTree>
    <p:extLst>
      <p:ext uri="{BB962C8B-B14F-4D97-AF65-F5344CB8AC3E}">
        <p14:creationId xmlns:p14="http://schemas.microsoft.com/office/powerpoint/2010/main" val="17604136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616BABF0-77F9-43BA-93AF-48A94DD95790}" type="datetimeFigureOut">
              <a:rPr kumimoji="1" lang="ja-JP" altLang="en-US" smtClean="0"/>
              <a:t>2026/5/13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81E0520A-E9FD-4CD2-B28A-CB01059C7FBA}" type="slidenum">
              <a:rPr kumimoji="1" lang="ja-JP" altLang="en-US" smtClean="0"/>
              <a:t>‹#›</a:t>
            </a:fld>
            <a:endParaRPr kumimoji="1" lang="ja-JP" altLang="en-US"/>
          </a:p>
        </p:txBody>
      </p:sp>
    </p:spTree>
    <p:extLst>
      <p:ext uri="{BB962C8B-B14F-4D97-AF65-F5344CB8AC3E}">
        <p14:creationId xmlns:p14="http://schemas.microsoft.com/office/powerpoint/2010/main" val="37064078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6BABF0-77F9-43BA-93AF-48A94DD95790}" type="datetimeFigureOut">
              <a:rPr kumimoji="1" lang="ja-JP" altLang="en-US" smtClean="0"/>
              <a:t>2026/5/13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81E0520A-E9FD-4CD2-B28A-CB01059C7FBA}" type="slidenum">
              <a:rPr kumimoji="1" lang="ja-JP" altLang="en-US" smtClean="0"/>
              <a:t>‹#›</a:t>
            </a:fld>
            <a:endParaRPr kumimoji="1" lang="ja-JP" altLang="en-US"/>
          </a:p>
        </p:txBody>
      </p:sp>
    </p:spTree>
    <p:extLst>
      <p:ext uri="{BB962C8B-B14F-4D97-AF65-F5344CB8AC3E}">
        <p14:creationId xmlns:p14="http://schemas.microsoft.com/office/powerpoint/2010/main" val="16814893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16BABF0-77F9-43BA-93AF-48A94DD95790}" type="datetimeFigureOut">
              <a:rPr kumimoji="1" lang="ja-JP" altLang="en-US" smtClean="0"/>
              <a:t>2026/5/13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1E0520A-E9FD-4CD2-B28A-CB01059C7FBA}" type="slidenum">
              <a:rPr kumimoji="1" lang="ja-JP" altLang="en-US" smtClean="0"/>
              <a:t>‹#›</a:t>
            </a:fld>
            <a:endParaRPr kumimoji="1" lang="ja-JP" altLang="en-US"/>
          </a:p>
        </p:txBody>
      </p:sp>
    </p:spTree>
    <p:extLst>
      <p:ext uri="{BB962C8B-B14F-4D97-AF65-F5344CB8AC3E}">
        <p14:creationId xmlns:p14="http://schemas.microsoft.com/office/powerpoint/2010/main" val="36371685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16BABF0-77F9-43BA-93AF-48A94DD95790}" type="datetimeFigureOut">
              <a:rPr kumimoji="1" lang="ja-JP" altLang="en-US" smtClean="0"/>
              <a:t>2026/5/13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1E0520A-E9FD-4CD2-B28A-CB01059C7FBA}" type="slidenum">
              <a:rPr kumimoji="1" lang="ja-JP" altLang="en-US" smtClean="0"/>
              <a:t>‹#›</a:t>
            </a:fld>
            <a:endParaRPr kumimoji="1" lang="ja-JP" altLang="en-US"/>
          </a:p>
        </p:txBody>
      </p:sp>
    </p:spTree>
    <p:extLst>
      <p:ext uri="{BB962C8B-B14F-4D97-AF65-F5344CB8AC3E}">
        <p14:creationId xmlns:p14="http://schemas.microsoft.com/office/powerpoint/2010/main" val="2668977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6BABF0-77F9-43BA-93AF-48A94DD95790}" type="datetimeFigureOut">
              <a:rPr kumimoji="1" lang="ja-JP" altLang="en-US" smtClean="0"/>
              <a:t>2026/5/13</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E0520A-E9FD-4CD2-B28A-CB01059C7FBA}" type="slidenum">
              <a:rPr kumimoji="1" lang="ja-JP" altLang="en-US" smtClean="0"/>
              <a:t>‹#›</a:t>
            </a:fld>
            <a:endParaRPr kumimoji="1" lang="ja-JP" altLang="en-US"/>
          </a:p>
        </p:txBody>
      </p:sp>
    </p:spTree>
    <p:extLst>
      <p:ext uri="{BB962C8B-B14F-4D97-AF65-F5344CB8AC3E}">
        <p14:creationId xmlns:p14="http://schemas.microsoft.com/office/powerpoint/2010/main" val="48236379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4">
            <a:extLst>
              <a:ext uri="{FF2B5EF4-FFF2-40B4-BE49-F238E27FC236}">
                <a16:creationId xmlns:a16="http://schemas.microsoft.com/office/drawing/2014/main" id="{93E43153-2CEF-48B5-A85A-9DC089DF83B1}"/>
              </a:ext>
            </a:extLst>
          </p:cNvPr>
          <p:cNvGrpSpPr/>
          <p:nvPr/>
        </p:nvGrpSpPr>
        <p:grpSpPr>
          <a:xfrm>
            <a:off x="415911" y="1268320"/>
            <a:ext cx="3749689" cy="216000"/>
            <a:chOff x="415911" y="1268320"/>
            <a:chExt cx="3749689" cy="216000"/>
          </a:xfrm>
        </p:grpSpPr>
        <p:cxnSp>
          <p:nvCxnSpPr>
            <p:cNvPr id="6" name="直線コネクタ 5">
              <a:extLst>
                <a:ext uri="{FF2B5EF4-FFF2-40B4-BE49-F238E27FC236}">
                  <a16:creationId xmlns:a16="http://schemas.microsoft.com/office/drawing/2014/main" id="{91742365-F0C3-4FDF-8BFB-A277A2C0D057}"/>
                </a:ext>
              </a:extLst>
            </p:cNvPr>
            <p:cNvCxnSpPr/>
            <p:nvPr/>
          </p:nvCxnSpPr>
          <p:spPr>
            <a:xfrm flipV="1">
              <a:off x="415911" y="1324181"/>
              <a:ext cx="3749689" cy="15499"/>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正方形/長方形 6">
              <a:extLst>
                <a:ext uri="{FF2B5EF4-FFF2-40B4-BE49-F238E27FC236}">
                  <a16:creationId xmlns:a16="http://schemas.microsoft.com/office/drawing/2014/main" id="{6DD2EFD9-B4DD-4ECE-9EEB-A4EC268E1173}"/>
                </a:ext>
              </a:extLst>
            </p:cNvPr>
            <p:cNvSpPr/>
            <p:nvPr/>
          </p:nvSpPr>
          <p:spPr bwMode="gray">
            <a:xfrm>
              <a:off x="1642755" y="1268320"/>
              <a:ext cx="1296002" cy="216000"/>
            </a:xfrm>
            <a:prstGeom prst="rect">
              <a:avLst/>
            </a:prstGeom>
            <a:solidFill>
              <a:schemeClr val="bg1"/>
            </a:solidFill>
            <a:ln w="12700" algn="ctr">
              <a:noFill/>
              <a:miter lim="800000"/>
              <a:headEnd/>
              <a:tailEnd/>
            </a:ln>
          </p:spPr>
          <p:txBody>
            <a:bodyPr wrap="square" lIns="36000" tIns="36000" rIns="36000" bIns="36000" rtlCol="0" anchor="ctr"/>
            <a:lstStyle/>
            <a:p>
              <a:pPr algn="ctr">
                <a:buFont typeface="Wingdings 2" pitchFamily="18" charset="2"/>
                <a:buNone/>
              </a:pPr>
              <a:r>
                <a:rPr kumimoji="1" lang="ja-JP" altLang="en-US" sz="1400" baseline="0" dirty="0">
                  <a:solidFill>
                    <a:schemeClr val="bg2">
                      <a:lumMod val="25000"/>
                    </a:schemeClr>
                  </a:solidFill>
                  <a:latin typeface="Yu Gothic UI" panose="020B0500000000000000" pitchFamily="50" charset="-128"/>
                  <a:ea typeface="Yu Gothic UI" panose="020B0500000000000000" pitchFamily="50" charset="-128"/>
                </a:rPr>
                <a:t>概　要</a:t>
              </a:r>
            </a:p>
          </p:txBody>
        </p:sp>
      </p:grpSp>
      <p:grpSp>
        <p:nvGrpSpPr>
          <p:cNvPr id="8" name="グループ化 7">
            <a:extLst>
              <a:ext uri="{FF2B5EF4-FFF2-40B4-BE49-F238E27FC236}">
                <a16:creationId xmlns:a16="http://schemas.microsoft.com/office/drawing/2014/main" id="{8440BDEB-F377-42D6-B116-492A1E53AED5}"/>
              </a:ext>
            </a:extLst>
          </p:cNvPr>
          <p:cNvGrpSpPr/>
          <p:nvPr/>
        </p:nvGrpSpPr>
        <p:grpSpPr>
          <a:xfrm>
            <a:off x="4267206" y="1235065"/>
            <a:ext cx="5222869" cy="216000"/>
            <a:chOff x="4267206" y="1235065"/>
            <a:chExt cx="5355261" cy="216000"/>
          </a:xfrm>
        </p:grpSpPr>
        <p:cxnSp>
          <p:nvCxnSpPr>
            <p:cNvPr id="9" name="直線コネクタ 8">
              <a:extLst>
                <a:ext uri="{FF2B5EF4-FFF2-40B4-BE49-F238E27FC236}">
                  <a16:creationId xmlns:a16="http://schemas.microsoft.com/office/drawing/2014/main" id="{4FC4D004-5DF0-434B-B58C-4DE8DFC3F249}"/>
                </a:ext>
              </a:extLst>
            </p:cNvPr>
            <p:cNvCxnSpPr/>
            <p:nvPr/>
          </p:nvCxnSpPr>
          <p:spPr>
            <a:xfrm flipV="1">
              <a:off x="4267206" y="1308682"/>
              <a:ext cx="5355261" cy="15499"/>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正方形/長方形 9">
              <a:extLst>
                <a:ext uri="{FF2B5EF4-FFF2-40B4-BE49-F238E27FC236}">
                  <a16:creationId xmlns:a16="http://schemas.microsoft.com/office/drawing/2014/main" id="{6895291C-F3F0-4F8E-8820-C0018C80F9CA}"/>
                </a:ext>
              </a:extLst>
            </p:cNvPr>
            <p:cNvSpPr/>
            <p:nvPr/>
          </p:nvSpPr>
          <p:spPr bwMode="gray">
            <a:xfrm>
              <a:off x="5777745" y="1235065"/>
              <a:ext cx="2333831" cy="216000"/>
            </a:xfrm>
            <a:prstGeom prst="rect">
              <a:avLst/>
            </a:prstGeom>
            <a:solidFill>
              <a:schemeClr val="bg1"/>
            </a:solidFill>
            <a:ln w="12700" algn="ctr">
              <a:noFill/>
              <a:miter lim="800000"/>
              <a:headEnd/>
              <a:tailEnd/>
            </a:ln>
          </p:spPr>
          <p:txBody>
            <a:bodyPr wrap="square" lIns="36000" tIns="36000" rIns="36000" bIns="36000" rtlCol="0" anchor="ctr"/>
            <a:lstStyle/>
            <a:p>
              <a:pPr algn="ctr">
                <a:buFont typeface="Wingdings 2" pitchFamily="18" charset="2"/>
                <a:buNone/>
              </a:pPr>
              <a:r>
                <a:rPr kumimoji="1" lang="ja-JP" altLang="en-US" sz="1400" baseline="0" dirty="0">
                  <a:solidFill>
                    <a:schemeClr val="bg2">
                      <a:lumMod val="25000"/>
                    </a:schemeClr>
                  </a:solidFill>
                  <a:latin typeface="Yu Gothic UI" panose="020B0500000000000000" pitchFamily="50" charset="-128"/>
                  <a:ea typeface="Yu Gothic UI" panose="020B0500000000000000" pitchFamily="50" charset="-128"/>
                </a:rPr>
                <a:t>事業</a:t>
              </a:r>
              <a:r>
                <a:rPr kumimoji="1" lang="ja-JP" altLang="en-US" sz="1400" dirty="0">
                  <a:solidFill>
                    <a:schemeClr val="bg2">
                      <a:lumMod val="25000"/>
                    </a:schemeClr>
                  </a:solidFill>
                  <a:latin typeface="Yu Gothic UI" panose="020B0500000000000000" pitchFamily="50" charset="-128"/>
                  <a:ea typeface="Yu Gothic UI" panose="020B0500000000000000" pitchFamily="50" charset="-128"/>
                </a:rPr>
                <a:t>イメージ（全体像）</a:t>
              </a:r>
              <a:endParaRPr kumimoji="1" lang="ja-JP" altLang="en-US" sz="1400" baseline="0" dirty="0">
                <a:solidFill>
                  <a:schemeClr val="bg2">
                    <a:lumMod val="25000"/>
                  </a:schemeClr>
                </a:solidFill>
                <a:latin typeface="Yu Gothic UI" panose="020B0500000000000000" pitchFamily="50" charset="-128"/>
                <a:ea typeface="Yu Gothic UI" panose="020B0500000000000000" pitchFamily="50" charset="-128"/>
              </a:endParaRPr>
            </a:p>
          </p:txBody>
        </p:sp>
      </p:grpSp>
      <p:sp>
        <p:nvSpPr>
          <p:cNvPr id="11" name="正方形/長方形 10">
            <a:extLst>
              <a:ext uri="{FF2B5EF4-FFF2-40B4-BE49-F238E27FC236}">
                <a16:creationId xmlns:a16="http://schemas.microsoft.com/office/drawing/2014/main" id="{9389AF23-D51A-4C40-A9AC-5DB48360108E}"/>
              </a:ext>
            </a:extLst>
          </p:cNvPr>
          <p:cNvSpPr/>
          <p:nvPr/>
        </p:nvSpPr>
        <p:spPr>
          <a:xfrm>
            <a:off x="504688" y="1983936"/>
            <a:ext cx="3749675" cy="881647"/>
          </a:xfrm>
          <a:prstGeom prst="rect">
            <a:avLst/>
          </a:prstGeom>
          <a:solidFill>
            <a:sysClr val="window" lastClr="FFFFFF"/>
          </a:solidFill>
          <a:ln w="12700" cap="flat" cmpd="sng" algn="ctr">
            <a:noFill/>
            <a:prstDash val="solid"/>
          </a:ln>
          <a:effectLst/>
        </p:spPr>
        <p:txBody>
          <a:bodyPr lIns="72000" tIns="72000" rIns="72000" bIns="72000" rtlCol="0" anchor="t" anchorCtr="0"/>
          <a:lstStyle/>
          <a:p>
            <a:pPr marL="171450" marR="0" lvl="0" indent="-171450" defTabSz="914400" eaLnBrk="1" fontAlgn="ctr" latinLnBrk="0" hangingPunct="1">
              <a:lnSpc>
                <a:spcPct val="100000"/>
              </a:lnSpc>
              <a:spcBef>
                <a:spcPts val="0"/>
              </a:spcBef>
              <a:spcAft>
                <a:spcPts val="600"/>
              </a:spcAft>
              <a:buClrTx/>
              <a:buSzTx/>
              <a:buFont typeface="Arial" panose="020B0604020202020204" pitchFamily="34" charset="0"/>
              <a:buChar char="•"/>
              <a:tabLst/>
              <a:defRPr/>
            </a:pPr>
            <a:r>
              <a:rPr lang="ja-JP" altLang="en-US" sz="1200" kern="0" dirty="0">
                <a:solidFill>
                  <a:schemeClr val="bg2">
                    <a:lumMod val="25000"/>
                  </a:schemeClr>
                </a:solidFill>
                <a:latin typeface="Yu Gothic UI" panose="020B0500000000000000" pitchFamily="50" charset="-128"/>
                <a:ea typeface="Yu Gothic UI" panose="020B0500000000000000" pitchFamily="50" charset="-128"/>
              </a:rPr>
              <a:t>背景や課題を記載</a:t>
            </a:r>
            <a:endParaRPr lang="en-US" altLang="ja-JP" sz="1200" kern="0" dirty="0">
              <a:solidFill>
                <a:schemeClr val="bg2">
                  <a:lumMod val="25000"/>
                </a:schemeClr>
              </a:solidFill>
              <a:latin typeface="Yu Gothic UI" panose="020B0500000000000000" pitchFamily="50" charset="-128"/>
              <a:ea typeface="Yu Gothic UI" panose="020B0500000000000000" pitchFamily="50" charset="-128"/>
            </a:endParaRPr>
          </a:p>
          <a:p>
            <a:pPr marL="171450" marR="0" lvl="0" indent="-171450" defTabSz="914400" eaLnBrk="1" fontAlgn="ctr" latinLnBrk="0" hangingPunct="1">
              <a:lnSpc>
                <a:spcPct val="100000"/>
              </a:lnSpc>
              <a:spcBef>
                <a:spcPts val="0"/>
              </a:spcBef>
              <a:spcAft>
                <a:spcPts val="600"/>
              </a:spcAft>
              <a:buClrTx/>
              <a:buSzTx/>
              <a:buFont typeface="Arial" panose="020B0604020202020204" pitchFamily="34" charset="0"/>
              <a:buChar char="•"/>
              <a:tabLst/>
              <a:defRPr/>
            </a:pPr>
            <a:r>
              <a:rPr lang="ja-JP" altLang="en-US" sz="1200" kern="0" dirty="0">
                <a:solidFill>
                  <a:schemeClr val="bg2">
                    <a:lumMod val="25000"/>
                  </a:schemeClr>
                </a:solidFill>
                <a:latin typeface="Yu Gothic UI" panose="020B0500000000000000" pitchFamily="50" charset="-128"/>
                <a:ea typeface="Yu Gothic UI" panose="020B0500000000000000" pitchFamily="50" charset="-128"/>
              </a:rPr>
              <a:t>先進技術や先進サービスの概要について記載</a:t>
            </a:r>
            <a:endParaRPr lang="en-US" altLang="ja-JP" sz="1200" kern="0" dirty="0">
              <a:solidFill>
                <a:schemeClr val="bg2">
                  <a:lumMod val="25000"/>
                </a:schemeClr>
              </a:solidFill>
              <a:latin typeface="Yu Gothic UI" panose="020B0500000000000000" pitchFamily="50" charset="-128"/>
              <a:ea typeface="Yu Gothic UI" panose="020B0500000000000000" pitchFamily="50" charset="-128"/>
            </a:endParaRPr>
          </a:p>
        </p:txBody>
      </p:sp>
      <p:sp>
        <p:nvSpPr>
          <p:cNvPr id="12" name="正方形/長方形 11">
            <a:extLst>
              <a:ext uri="{FF2B5EF4-FFF2-40B4-BE49-F238E27FC236}">
                <a16:creationId xmlns:a16="http://schemas.microsoft.com/office/drawing/2014/main" id="{AFD6EEE3-CA9D-4317-A299-E4946044B4E7}"/>
              </a:ext>
            </a:extLst>
          </p:cNvPr>
          <p:cNvSpPr/>
          <p:nvPr/>
        </p:nvSpPr>
        <p:spPr>
          <a:xfrm>
            <a:off x="504688" y="3412274"/>
            <a:ext cx="3749675" cy="605830"/>
          </a:xfrm>
          <a:prstGeom prst="rect">
            <a:avLst/>
          </a:prstGeom>
          <a:solidFill>
            <a:sysClr val="window" lastClr="FFFFFF"/>
          </a:solidFill>
          <a:ln w="12700" cap="flat" cmpd="sng" algn="ctr">
            <a:noFill/>
            <a:prstDash val="solid"/>
          </a:ln>
          <a:effectLst/>
        </p:spPr>
        <p:txBody>
          <a:bodyPr lIns="72000" tIns="72000" rIns="72000" bIns="72000" rtlCol="0" anchor="t" anchorCtr="0"/>
          <a:lstStyle/>
          <a:p>
            <a:pPr marL="171450" marR="0" lvl="0" indent="-171450" defTabSz="914400" eaLnBrk="1" fontAlgn="ctr" latinLnBrk="0" hangingPunct="1">
              <a:lnSpc>
                <a:spcPct val="100000"/>
              </a:lnSpc>
              <a:spcBef>
                <a:spcPts val="0"/>
              </a:spcBef>
              <a:spcAft>
                <a:spcPts val="600"/>
              </a:spcAft>
              <a:buClrTx/>
              <a:buSzTx/>
              <a:buFont typeface="Arial" panose="020B0604020202020204" pitchFamily="34" charset="0"/>
              <a:buChar char="•"/>
              <a:tabLst/>
              <a:defRPr/>
            </a:pPr>
            <a:r>
              <a:rPr lang="ja-JP" altLang="en-US" sz="1200" kern="0" dirty="0">
                <a:solidFill>
                  <a:schemeClr val="bg2">
                    <a:lumMod val="25000"/>
                  </a:schemeClr>
                </a:solidFill>
                <a:latin typeface="Yu Gothic UI" panose="020B0500000000000000" pitchFamily="50" charset="-128"/>
                <a:ea typeface="Yu Gothic UI" panose="020B0500000000000000" pitchFamily="50" charset="-128"/>
              </a:rPr>
              <a:t>新規性や独創性など事業内容を記載</a:t>
            </a:r>
            <a:endParaRPr lang="en-US" altLang="ja-JP" sz="1200" kern="0" dirty="0">
              <a:solidFill>
                <a:schemeClr val="bg2">
                  <a:lumMod val="25000"/>
                </a:schemeClr>
              </a:solidFill>
              <a:latin typeface="Yu Gothic UI" panose="020B0500000000000000" pitchFamily="50" charset="-128"/>
              <a:ea typeface="Yu Gothic UI" panose="020B0500000000000000" pitchFamily="50" charset="-128"/>
            </a:endParaRPr>
          </a:p>
        </p:txBody>
      </p:sp>
      <p:sp>
        <p:nvSpPr>
          <p:cNvPr id="13" name="正方形/長方形 12">
            <a:extLst>
              <a:ext uri="{FF2B5EF4-FFF2-40B4-BE49-F238E27FC236}">
                <a16:creationId xmlns:a16="http://schemas.microsoft.com/office/drawing/2014/main" id="{C252E8A3-0FD7-4B29-96FF-B4F739D8497D}"/>
              </a:ext>
            </a:extLst>
          </p:cNvPr>
          <p:cNvSpPr/>
          <p:nvPr/>
        </p:nvSpPr>
        <p:spPr>
          <a:xfrm>
            <a:off x="378484" y="1624252"/>
            <a:ext cx="1504328" cy="252000"/>
          </a:xfrm>
          <a:prstGeom prst="rect">
            <a:avLst/>
          </a:prstGeom>
          <a:solidFill>
            <a:schemeClr val="bg2">
              <a:lumMod val="25000"/>
            </a:schemeClr>
          </a:solidFill>
          <a:ln w="12700" cap="flat" cmpd="sng" algn="ctr">
            <a:noFill/>
            <a:prstDash val="solid"/>
          </a:ln>
          <a:effectLst/>
        </p:spPr>
        <p:txBody>
          <a:bodyPr lIns="36000" tIns="36000" rIns="36000" bIns="36000" rtlCol="0" anchor="ctr" anchorCtr="0"/>
          <a:lstStyle/>
          <a:p>
            <a:pPr marL="177800" marR="0" lvl="0" indent="-177800" algn="ctr" defTabSz="914400" eaLnBrk="1" fontAlgn="auto" latinLnBrk="0" hangingPunct="1">
              <a:lnSpc>
                <a:spcPct val="100000"/>
              </a:lnSpc>
              <a:spcBef>
                <a:spcPts val="0"/>
              </a:spcBef>
              <a:spcAft>
                <a:spcPts val="0"/>
              </a:spcAft>
              <a:buClrTx/>
              <a:buSzTx/>
              <a:buFontTx/>
              <a:buNone/>
              <a:tabLst/>
              <a:defRPr/>
            </a:pPr>
            <a:r>
              <a:rPr kumimoji="1" lang="ja-JP" altLang="en-US" sz="1300" i="0" u="none" strike="noStrike" kern="0" cap="none" spc="0" normalizeH="0" baseline="0" noProof="0" dirty="0">
                <a:ln>
                  <a:noFill/>
                </a:ln>
                <a:solidFill>
                  <a:schemeClr val="bg1"/>
                </a:solidFill>
                <a:effectLst/>
                <a:uLnTx/>
                <a:uFillTx/>
                <a:latin typeface="Yu Gothic UI" panose="020B0500000000000000" pitchFamily="50" charset="-128"/>
                <a:ea typeface="Yu Gothic UI" panose="020B0500000000000000" pitchFamily="50" charset="-128"/>
              </a:rPr>
              <a:t>背景</a:t>
            </a:r>
            <a:r>
              <a:rPr kumimoji="1" lang="en-US" altLang="ja-JP" sz="1300" i="0" u="none" strike="noStrike" kern="0" cap="none" spc="0" normalizeH="0" baseline="0" noProof="0" dirty="0">
                <a:ln>
                  <a:noFill/>
                </a:ln>
                <a:solidFill>
                  <a:schemeClr val="bg1"/>
                </a:solidFill>
                <a:effectLst/>
                <a:uLnTx/>
                <a:uFillTx/>
                <a:latin typeface="Yu Gothic UI" panose="020B0500000000000000" pitchFamily="50" charset="-128"/>
                <a:ea typeface="Yu Gothic UI" panose="020B0500000000000000" pitchFamily="50" charset="-128"/>
              </a:rPr>
              <a:t>/</a:t>
            </a:r>
            <a:r>
              <a:rPr kumimoji="1" lang="ja-JP" altLang="en-US" sz="1300" i="0" u="none" strike="noStrike" kern="0" cap="none" spc="0" normalizeH="0" baseline="0" noProof="0" dirty="0">
                <a:ln>
                  <a:noFill/>
                </a:ln>
                <a:solidFill>
                  <a:schemeClr val="bg1"/>
                </a:solidFill>
                <a:effectLst/>
                <a:uLnTx/>
                <a:uFillTx/>
                <a:latin typeface="Yu Gothic UI" panose="020B0500000000000000" pitchFamily="50" charset="-128"/>
                <a:ea typeface="Yu Gothic UI" panose="020B0500000000000000" pitchFamily="50" charset="-128"/>
              </a:rPr>
              <a:t>課題</a:t>
            </a:r>
          </a:p>
        </p:txBody>
      </p:sp>
      <p:sp>
        <p:nvSpPr>
          <p:cNvPr id="14" name="正方形/長方形 13">
            <a:extLst>
              <a:ext uri="{FF2B5EF4-FFF2-40B4-BE49-F238E27FC236}">
                <a16:creationId xmlns:a16="http://schemas.microsoft.com/office/drawing/2014/main" id="{B137413E-4720-4692-BDFF-09CC4A93C828}"/>
              </a:ext>
            </a:extLst>
          </p:cNvPr>
          <p:cNvSpPr/>
          <p:nvPr/>
        </p:nvSpPr>
        <p:spPr>
          <a:xfrm>
            <a:off x="378484" y="3006663"/>
            <a:ext cx="1504329" cy="252000"/>
          </a:xfrm>
          <a:prstGeom prst="rect">
            <a:avLst/>
          </a:prstGeom>
          <a:solidFill>
            <a:schemeClr val="bg2">
              <a:lumMod val="25000"/>
            </a:schemeClr>
          </a:solidFill>
          <a:ln w="12700" cap="flat" cmpd="sng" algn="ctr">
            <a:noFill/>
            <a:prstDash val="solid"/>
          </a:ln>
          <a:effectLst/>
        </p:spPr>
        <p:txBody>
          <a:bodyPr lIns="36000" tIns="36000" rIns="36000" bIns="36000" rtlCol="0" anchor="ctr" anchorCtr="0"/>
          <a:lstStyle/>
          <a:p>
            <a:pPr marL="177800" marR="0" lvl="0" indent="-177800" algn="ctr" defTabSz="914400" eaLnBrk="1" fontAlgn="auto" latinLnBrk="0" hangingPunct="1">
              <a:lnSpc>
                <a:spcPct val="100000"/>
              </a:lnSpc>
              <a:spcBef>
                <a:spcPts val="0"/>
              </a:spcBef>
              <a:spcAft>
                <a:spcPts val="0"/>
              </a:spcAft>
              <a:buClrTx/>
              <a:buSzTx/>
              <a:buFontTx/>
              <a:buNone/>
              <a:tabLst/>
              <a:defRPr/>
            </a:pPr>
            <a:r>
              <a:rPr kumimoji="1" lang="ja-JP" altLang="en-US" sz="1300" kern="0" dirty="0">
                <a:solidFill>
                  <a:schemeClr val="bg1"/>
                </a:solidFill>
                <a:latin typeface="Yu Gothic UI" panose="020B0500000000000000" pitchFamily="50" charset="-128"/>
                <a:ea typeface="Yu Gothic UI" panose="020B0500000000000000" pitchFamily="50" charset="-128"/>
              </a:rPr>
              <a:t>事業内容</a:t>
            </a:r>
            <a:endParaRPr kumimoji="1" lang="ja-JP" altLang="en-US" sz="1300" i="0" u="none" strike="noStrike" kern="0" cap="none" spc="0" normalizeH="0" baseline="0" noProof="0" dirty="0">
              <a:ln>
                <a:noFill/>
              </a:ln>
              <a:solidFill>
                <a:schemeClr val="bg1"/>
              </a:solidFill>
              <a:effectLst/>
              <a:uLnTx/>
              <a:uFillTx/>
              <a:latin typeface="Yu Gothic UI" panose="020B0500000000000000" pitchFamily="50" charset="-128"/>
              <a:ea typeface="Yu Gothic UI" panose="020B0500000000000000" pitchFamily="50" charset="-128"/>
            </a:endParaRPr>
          </a:p>
        </p:txBody>
      </p:sp>
      <p:sp>
        <p:nvSpPr>
          <p:cNvPr id="15" name="正方形/長方形 14">
            <a:extLst>
              <a:ext uri="{FF2B5EF4-FFF2-40B4-BE49-F238E27FC236}">
                <a16:creationId xmlns:a16="http://schemas.microsoft.com/office/drawing/2014/main" id="{2D5C76CA-1DB4-4128-A69C-BA399DA7AE23}"/>
              </a:ext>
            </a:extLst>
          </p:cNvPr>
          <p:cNvSpPr/>
          <p:nvPr/>
        </p:nvSpPr>
        <p:spPr bwMode="gray">
          <a:xfrm>
            <a:off x="4288207" y="1624252"/>
            <a:ext cx="5198611" cy="3074748"/>
          </a:xfrm>
          <a:prstGeom prst="rect">
            <a:avLst/>
          </a:prstGeom>
          <a:solidFill>
            <a:schemeClr val="accent1">
              <a:lumMod val="20000"/>
              <a:lumOff val="80000"/>
            </a:schemeClr>
          </a:solidFill>
          <a:ln w="12700" algn="ctr">
            <a:solidFill>
              <a:schemeClr val="accent1">
                <a:lumMod val="60000"/>
                <a:lumOff val="40000"/>
              </a:schemeClr>
            </a:solidFill>
            <a:miter lim="800000"/>
            <a:headEnd/>
            <a:tailEnd/>
          </a:ln>
        </p:spPr>
        <p:txBody>
          <a:bodyPr wrap="square" lIns="36000" tIns="36000" rIns="36000" bIns="36000" rtlCol="0" anchor="ctr"/>
          <a:lstStyle/>
          <a:p>
            <a:pPr algn="ctr">
              <a:buFont typeface="Wingdings 2" pitchFamily="18" charset="2"/>
              <a:buNone/>
            </a:pPr>
            <a:r>
              <a:rPr kumimoji="1" lang="ja-JP" altLang="en-US" sz="1200" dirty="0">
                <a:solidFill>
                  <a:schemeClr val="bg2">
                    <a:lumMod val="25000"/>
                  </a:schemeClr>
                </a:solidFill>
                <a:latin typeface="Yu Gothic UI" panose="020B0500000000000000" pitchFamily="50" charset="-128"/>
                <a:ea typeface="Yu Gothic UI" panose="020B0500000000000000" pitchFamily="50" charset="-128"/>
              </a:rPr>
              <a:t>事業のイメージ（概要）をイラストや図を使って記載</a:t>
            </a:r>
            <a:endParaRPr kumimoji="1" lang="en-US" altLang="ja-JP" sz="1200" dirty="0">
              <a:solidFill>
                <a:schemeClr val="bg2">
                  <a:lumMod val="25000"/>
                </a:schemeClr>
              </a:solidFill>
              <a:latin typeface="Yu Gothic UI" panose="020B0500000000000000" pitchFamily="50" charset="-128"/>
              <a:ea typeface="Yu Gothic UI" panose="020B0500000000000000" pitchFamily="50" charset="-128"/>
            </a:endParaRPr>
          </a:p>
        </p:txBody>
      </p:sp>
      <p:sp>
        <p:nvSpPr>
          <p:cNvPr id="16" name="正方形/長方形 15">
            <a:extLst>
              <a:ext uri="{FF2B5EF4-FFF2-40B4-BE49-F238E27FC236}">
                <a16:creationId xmlns:a16="http://schemas.microsoft.com/office/drawing/2014/main" id="{541E80FD-B317-4FD7-B568-54DFAA7C3E58}"/>
              </a:ext>
            </a:extLst>
          </p:cNvPr>
          <p:cNvSpPr/>
          <p:nvPr/>
        </p:nvSpPr>
        <p:spPr>
          <a:xfrm>
            <a:off x="378484" y="4586658"/>
            <a:ext cx="2251090" cy="252000"/>
          </a:xfrm>
          <a:prstGeom prst="rect">
            <a:avLst/>
          </a:prstGeom>
          <a:solidFill>
            <a:schemeClr val="bg2">
              <a:lumMod val="25000"/>
            </a:schemeClr>
          </a:solidFill>
          <a:ln w="12700" cap="flat" cmpd="sng" algn="ctr">
            <a:noFill/>
            <a:prstDash val="solid"/>
          </a:ln>
          <a:effectLst/>
        </p:spPr>
        <p:txBody>
          <a:bodyPr lIns="36000" tIns="36000" rIns="36000" bIns="36000" rtlCol="0" anchor="ctr" anchorCtr="0"/>
          <a:lstStyle/>
          <a:p>
            <a:pPr marL="177800" marR="0" lvl="0" indent="-177800" algn="ctr" defTabSz="914400" eaLnBrk="1" fontAlgn="auto" latinLnBrk="0" hangingPunct="1">
              <a:lnSpc>
                <a:spcPct val="100000"/>
              </a:lnSpc>
              <a:spcBef>
                <a:spcPts val="0"/>
              </a:spcBef>
              <a:spcAft>
                <a:spcPts val="0"/>
              </a:spcAft>
              <a:buClrTx/>
              <a:buSzTx/>
              <a:buFontTx/>
              <a:buNone/>
              <a:tabLst/>
              <a:defRPr/>
            </a:pPr>
            <a:r>
              <a:rPr kumimoji="1" lang="ja-JP" altLang="en-US" sz="1300" i="0" u="none" strike="noStrike" kern="0" cap="none" spc="0" normalizeH="0" baseline="0" noProof="0" dirty="0">
                <a:ln>
                  <a:noFill/>
                </a:ln>
                <a:solidFill>
                  <a:schemeClr val="bg1"/>
                </a:solidFill>
                <a:effectLst/>
                <a:uLnTx/>
                <a:uFillTx/>
                <a:latin typeface="Yu Gothic UI" panose="020B0500000000000000" pitchFamily="50" charset="-128"/>
                <a:ea typeface="Yu Gothic UI" panose="020B0500000000000000" pitchFamily="50" charset="-128"/>
              </a:rPr>
              <a:t>期待される事業効果／成果</a:t>
            </a:r>
          </a:p>
        </p:txBody>
      </p:sp>
      <p:sp>
        <p:nvSpPr>
          <p:cNvPr id="17" name="正方形/長方形 16">
            <a:extLst>
              <a:ext uri="{FF2B5EF4-FFF2-40B4-BE49-F238E27FC236}">
                <a16:creationId xmlns:a16="http://schemas.microsoft.com/office/drawing/2014/main" id="{E12A219A-B345-4811-89D1-BD202B15EDB0}"/>
              </a:ext>
            </a:extLst>
          </p:cNvPr>
          <p:cNvSpPr/>
          <p:nvPr/>
        </p:nvSpPr>
        <p:spPr>
          <a:xfrm>
            <a:off x="504688" y="4946342"/>
            <a:ext cx="3749675" cy="605830"/>
          </a:xfrm>
          <a:prstGeom prst="rect">
            <a:avLst/>
          </a:prstGeom>
          <a:solidFill>
            <a:sysClr val="window" lastClr="FFFFFF"/>
          </a:solidFill>
          <a:ln w="12700" cap="flat" cmpd="sng" algn="ctr">
            <a:noFill/>
            <a:prstDash val="solid"/>
          </a:ln>
          <a:effectLst/>
        </p:spPr>
        <p:txBody>
          <a:bodyPr lIns="72000" tIns="72000" rIns="72000" bIns="72000" rtlCol="0" anchor="t" anchorCtr="0"/>
          <a:lstStyle/>
          <a:p>
            <a:pPr marL="171450" marR="0" lvl="0" indent="-171450" defTabSz="914400" eaLnBrk="1" fontAlgn="ctr" latinLnBrk="0" hangingPunct="1">
              <a:lnSpc>
                <a:spcPct val="100000"/>
              </a:lnSpc>
              <a:spcBef>
                <a:spcPts val="0"/>
              </a:spcBef>
              <a:spcAft>
                <a:spcPts val="600"/>
              </a:spcAft>
              <a:buClrTx/>
              <a:buSzTx/>
              <a:buFont typeface="Arial" panose="020B0604020202020204" pitchFamily="34" charset="0"/>
              <a:buChar char="•"/>
              <a:tabLst/>
              <a:defRPr/>
            </a:pPr>
            <a:r>
              <a:rPr lang="ja-JP" altLang="en-US" sz="1200" kern="0" dirty="0">
                <a:solidFill>
                  <a:schemeClr val="bg2">
                    <a:lumMod val="25000"/>
                  </a:schemeClr>
                </a:solidFill>
                <a:latin typeface="Yu Gothic UI" panose="020B0500000000000000" pitchFamily="50" charset="-128"/>
                <a:ea typeface="Yu Gothic UI" panose="020B0500000000000000" pitchFamily="50" charset="-128"/>
              </a:rPr>
              <a:t>事業の効果／成果を記載</a:t>
            </a:r>
            <a:endParaRPr lang="en-US" altLang="ja-JP" sz="1200" kern="0" dirty="0">
              <a:solidFill>
                <a:schemeClr val="bg2">
                  <a:lumMod val="25000"/>
                </a:schemeClr>
              </a:solidFill>
              <a:latin typeface="Yu Gothic UI" panose="020B0500000000000000" pitchFamily="50" charset="-128"/>
              <a:ea typeface="Yu Gothic UI" panose="020B0500000000000000" pitchFamily="50" charset="-128"/>
            </a:endParaRPr>
          </a:p>
          <a:p>
            <a:pPr marL="171450" marR="0" lvl="0" indent="-171450" defTabSz="914400" eaLnBrk="1" fontAlgn="ctr" latinLnBrk="0" hangingPunct="1">
              <a:lnSpc>
                <a:spcPct val="100000"/>
              </a:lnSpc>
              <a:spcBef>
                <a:spcPts val="0"/>
              </a:spcBef>
              <a:spcAft>
                <a:spcPts val="600"/>
              </a:spcAft>
              <a:buClrTx/>
              <a:buSzTx/>
              <a:buFont typeface="Arial" panose="020B0604020202020204" pitchFamily="34" charset="0"/>
              <a:buChar char="•"/>
              <a:tabLst/>
              <a:defRPr/>
            </a:pPr>
            <a:r>
              <a:rPr lang="ja-JP" altLang="en-US" sz="1200" kern="0" dirty="0">
                <a:solidFill>
                  <a:schemeClr val="bg2">
                    <a:lumMod val="25000"/>
                  </a:schemeClr>
                </a:solidFill>
                <a:latin typeface="Yu Gothic UI" panose="020B0500000000000000" pitchFamily="50" charset="-128"/>
                <a:ea typeface="Yu Gothic UI" panose="020B0500000000000000" pitchFamily="50" charset="-128"/>
              </a:rPr>
              <a:t>地域への波及効果を記載</a:t>
            </a:r>
            <a:endParaRPr lang="en-US" altLang="ja-JP" sz="1200" kern="0" dirty="0">
              <a:solidFill>
                <a:schemeClr val="bg2">
                  <a:lumMod val="25000"/>
                </a:schemeClr>
              </a:solidFill>
              <a:latin typeface="Yu Gothic UI" panose="020B0500000000000000" pitchFamily="50" charset="-128"/>
              <a:ea typeface="Yu Gothic UI" panose="020B0500000000000000" pitchFamily="50" charset="-128"/>
            </a:endParaRPr>
          </a:p>
        </p:txBody>
      </p:sp>
      <p:sp>
        <p:nvSpPr>
          <p:cNvPr id="18" name="正方形/長方形 17">
            <a:extLst>
              <a:ext uri="{FF2B5EF4-FFF2-40B4-BE49-F238E27FC236}">
                <a16:creationId xmlns:a16="http://schemas.microsoft.com/office/drawing/2014/main" id="{9ACBB7CE-7668-4D17-8C0C-8906D49E600A}"/>
              </a:ext>
            </a:extLst>
          </p:cNvPr>
          <p:cNvSpPr/>
          <p:nvPr/>
        </p:nvSpPr>
        <p:spPr bwMode="gray">
          <a:xfrm>
            <a:off x="4299267" y="5104317"/>
            <a:ext cx="5198611" cy="1173696"/>
          </a:xfrm>
          <a:prstGeom prst="rect">
            <a:avLst/>
          </a:prstGeom>
          <a:solidFill>
            <a:schemeClr val="accent1">
              <a:lumMod val="20000"/>
              <a:lumOff val="80000"/>
            </a:schemeClr>
          </a:solidFill>
          <a:ln w="12700" algn="ctr">
            <a:solidFill>
              <a:schemeClr val="accent1">
                <a:lumMod val="60000"/>
                <a:lumOff val="40000"/>
              </a:schemeClr>
            </a:solidFill>
            <a:miter lim="800000"/>
            <a:headEnd/>
            <a:tailEnd/>
          </a:ln>
        </p:spPr>
        <p:txBody>
          <a:bodyPr wrap="square" lIns="36000" tIns="36000" rIns="36000" bIns="36000" rtlCol="0" anchor="ctr"/>
          <a:lstStyle/>
          <a:p>
            <a:pPr algn="ctr">
              <a:buFont typeface="Wingdings 2" pitchFamily="18" charset="2"/>
              <a:buNone/>
            </a:pPr>
            <a:r>
              <a:rPr kumimoji="1" lang="ja-JP" altLang="en-US" sz="1200" dirty="0">
                <a:solidFill>
                  <a:schemeClr val="bg2">
                    <a:lumMod val="25000"/>
                  </a:schemeClr>
                </a:solidFill>
                <a:latin typeface="Yu Gothic UI" panose="020B0500000000000000" pitchFamily="50" charset="-128"/>
                <a:ea typeface="Yu Gothic UI" panose="020B0500000000000000" pitchFamily="50" charset="-128"/>
              </a:rPr>
              <a:t>展開可能性や出口戦略について記載</a:t>
            </a:r>
            <a:endParaRPr kumimoji="1" lang="ja-JP" altLang="en-US" sz="1200" baseline="0" dirty="0">
              <a:solidFill>
                <a:schemeClr val="bg2">
                  <a:lumMod val="25000"/>
                </a:schemeClr>
              </a:solidFill>
              <a:latin typeface="Yu Gothic UI" panose="020B0500000000000000" pitchFamily="50" charset="-128"/>
              <a:ea typeface="Yu Gothic UI" panose="020B0500000000000000" pitchFamily="50" charset="-128"/>
            </a:endParaRPr>
          </a:p>
        </p:txBody>
      </p:sp>
      <p:sp>
        <p:nvSpPr>
          <p:cNvPr id="19" name="テキスト ボックス 18">
            <a:extLst>
              <a:ext uri="{FF2B5EF4-FFF2-40B4-BE49-F238E27FC236}">
                <a16:creationId xmlns:a16="http://schemas.microsoft.com/office/drawing/2014/main" id="{C3163484-C22F-4367-B667-F2B8B36E4497}"/>
              </a:ext>
            </a:extLst>
          </p:cNvPr>
          <p:cNvSpPr txBox="1"/>
          <p:nvPr/>
        </p:nvSpPr>
        <p:spPr>
          <a:xfrm>
            <a:off x="248575" y="190274"/>
            <a:ext cx="7948010" cy="830997"/>
          </a:xfrm>
          <a:prstGeom prst="rect">
            <a:avLst/>
          </a:prstGeom>
          <a:noFill/>
        </p:spPr>
        <p:txBody>
          <a:bodyPr wrap="none" rtlCol="0">
            <a:spAutoFit/>
          </a:bodyPr>
          <a:lstStyle/>
          <a:p>
            <a:r>
              <a:rPr kumimoji="1" lang="ja-JP" altLang="en-US" sz="2400" dirty="0">
                <a:solidFill>
                  <a:schemeClr val="bg2">
                    <a:lumMod val="25000"/>
                  </a:schemeClr>
                </a:solidFill>
                <a:latin typeface="Yu Gothic UI" panose="020B0500000000000000" pitchFamily="50" charset="-128"/>
                <a:ea typeface="Yu Gothic UI" panose="020B0500000000000000" pitchFamily="50" charset="-128"/>
              </a:rPr>
              <a:t>＜申請者＞ </a:t>
            </a:r>
            <a:r>
              <a:rPr kumimoji="1" lang="en-US" altLang="ja-JP" sz="2400" dirty="0">
                <a:solidFill>
                  <a:schemeClr val="bg2">
                    <a:lumMod val="25000"/>
                  </a:schemeClr>
                </a:solidFill>
                <a:latin typeface="Yu Gothic UI" panose="020B0500000000000000" pitchFamily="50" charset="-128"/>
                <a:ea typeface="Yu Gothic UI" panose="020B0500000000000000" pitchFamily="50" charset="-128"/>
              </a:rPr>
              <a:t>×</a:t>
            </a:r>
            <a:r>
              <a:rPr kumimoji="1" lang="ja-JP" altLang="en-US" sz="2400" dirty="0">
                <a:solidFill>
                  <a:schemeClr val="bg2">
                    <a:lumMod val="25000"/>
                  </a:schemeClr>
                </a:solidFill>
                <a:latin typeface="Yu Gothic UI" panose="020B0500000000000000" pitchFamily="50" charset="-128"/>
                <a:ea typeface="Yu Gothic UI" panose="020B0500000000000000" pitchFamily="50" charset="-128"/>
              </a:rPr>
              <a:t> ＜連携事業者・共同研究機関 </a:t>
            </a:r>
            <a:r>
              <a:rPr kumimoji="1" lang="en-US" altLang="ja-JP" sz="1100" dirty="0">
                <a:solidFill>
                  <a:srgbClr val="FF0000"/>
                </a:solidFill>
                <a:latin typeface="Yu Gothic UI" panose="020B0500000000000000" pitchFamily="50" charset="-128"/>
                <a:ea typeface="Yu Gothic UI" panose="020B0500000000000000" pitchFamily="50" charset="-128"/>
              </a:rPr>
              <a:t>※</a:t>
            </a:r>
            <a:r>
              <a:rPr kumimoji="1" lang="ja-JP" altLang="en-US" sz="1100" dirty="0">
                <a:solidFill>
                  <a:srgbClr val="FF0000"/>
                </a:solidFill>
                <a:latin typeface="Yu Gothic UI" panose="020B0500000000000000" pitchFamily="50" charset="-128"/>
                <a:ea typeface="Yu Gothic UI" panose="020B0500000000000000" pitchFamily="50" charset="-128"/>
              </a:rPr>
              <a:t>単独事業であれば省略可</a:t>
            </a:r>
            <a:r>
              <a:rPr kumimoji="1" lang="ja-JP" altLang="en-US" sz="2400" dirty="0">
                <a:solidFill>
                  <a:schemeClr val="bg2">
                    <a:lumMod val="25000"/>
                  </a:schemeClr>
                </a:solidFill>
                <a:latin typeface="Yu Gothic UI" panose="020B0500000000000000" pitchFamily="50" charset="-128"/>
                <a:ea typeface="Yu Gothic UI" panose="020B0500000000000000" pitchFamily="50" charset="-128"/>
              </a:rPr>
              <a:t>＞</a:t>
            </a:r>
            <a:endParaRPr kumimoji="1" lang="en-US" altLang="ja-JP" sz="2400" dirty="0">
              <a:solidFill>
                <a:schemeClr val="bg2">
                  <a:lumMod val="25000"/>
                </a:schemeClr>
              </a:solidFill>
              <a:latin typeface="Yu Gothic UI" panose="020B0500000000000000" pitchFamily="50" charset="-128"/>
              <a:ea typeface="Yu Gothic UI" panose="020B0500000000000000" pitchFamily="50" charset="-128"/>
            </a:endParaRPr>
          </a:p>
          <a:p>
            <a:r>
              <a:rPr kumimoji="1" lang="ja-JP" altLang="en-US" sz="2400" dirty="0">
                <a:solidFill>
                  <a:schemeClr val="bg2">
                    <a:lumMod val="25000"/>
                  </a:schemeClr>
                </a:solidFill>
                <a:latin typeface="Yu Gothic UI" panose="020B0500000000000000" pitchFamily="50" charset="-128"/>
                <a:ea typeface="Yu Gothic UI" panose="020B0500000000000000" pitchFamily="50" charset="-128"/>
              </a:rPr>
              <a:t>＜事業の名称＞</a:t>
            </a:r>
            <a:endParaRPr kumimoji="1" lang="en-US" altLang="ja-JP" sz="2400" dirty="0">
              <a:solidFill>
                <a:schemeClr val="bg2">
                  <a:lumMod val="25000"/>
                </a:schemeClr>
              </a:solidFill>
              <a:latin typeface="Yu Gothic UI" panose="020B0500000000000000" pitchFamily="50" charset="-128"/>
              <a:ea typeface="Yu Gothic UI" panose="020B0500000000000000" pitchFamily="50" charset="-128"/>
            </a:endParaRPr>
          </a:p>
        </p:txBody>
      </p:sp>
    </p:spTree>
    <p:extLst>
      <p:ext uri="{BB962C8B-B14F-4D97-AF65-F5344CB8AC3E}">
        <p14:creationId xmlns:p14="http://schemas.microsoft.com/office/powerpoint/2010/main" val="36168222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a:xfrm>
            <a:off x="360062" y="254896"/>
            <a:ext cx="9072000" cy="651600"/>
          </a:xfrm>
        </p:spPr>
        <p:txBody>
          <a:bodyPr>
            <a:noAutofit/>
          </a:bodyPr>
          <a:lstStyle/>
          <a:p>
            <a:r>
              <a:rPr lang="ja-JP" altLang="en-US" sz="2000" dirty="0">
                <a:latin typeface="Yu Gothic UI" panose="020B0500000000000000" pitchFamily="50" charset="-128"/>
                <a:ea typeface="Yu Gothic UI" panose="020B0500000000000000" pitchFamily="50" charset="-128"/>
              </a:rPr>
              <a:t>梨木工業有限会社 </a:t>
            </a:r>
            <a:r>
              <a:rPr lang="en-US" altLang="ja-JP" sz="2000" dirty="0">
                <a:latin typeface="Yu Gothic UI" panose="020B0500000000000000" pitchFamily="50" charset="-128"/>
                <a:ea typeface="Yu Gothic UI" panose="020B0500000000000000" pitchFamily="50" charset="-128"/>
              </a:rPr>
              <a:t>×</a:t>
            </a:r>
            <a:r>
              <a:rPr lang="ja-JP" altLang="en-US" sz="2000" dirty="0">
                <a:latin typeface="Yu Gothic UI" panose="020B0500000000000000" pitchFamily="50" charset="-128"/>
                <a:ea typeface="Yu Gothic UI" panose="020B0500000000000000" pitchFamily="50" charset="-128"/>
              </a:rPr>
              <a:t> 有限会社ＴＮＮシステムズ </a:t>
            </a:r>
            <a:r>
              <a:rPr lang="en-US" altLang="ja-JP" sz="2000" dirty="0">
                <a:latin typeface="Yu Gothic UI" panose="020B0500000000000000" pitchFamily="50" charset="-128"/>
                <a:ea typeface="Yu Gothic UI" panose="020B0500000000000000" pitchFamily="50" charset="-128"/>
              </a:rPr>
              <a:t>× </a:t>
            </a:r>
            <a:r>
              <a:rPr lang="ja-JP" altLang="en-US" sz="2000" dirty="0">
                <a:latin typeface="Yu Gothic UI" panose="020B0500000000000000" pitchFamily="50" charset="-128"/>
                <a:ea typeface="Yu Gothic UI" panose="020B0500000000000000" pitchFamily="50" charset="-128"/>
              </a:rPr>
              <a:t>苫小牧高専</a:t>
            </a:r>
            <a:br>
              <a:rPr lang="en-US" altLang="ja-JP" sz="2000" dirty="0">
                <a:latin typeface="Yu Gothic UI" panose="020B0500000000000000" pitchFamily="50" charset="-128"/>
                <a:ea typeface="Yu Gothic UI" panose="020B0500000000000000" pitchFamily="50" charset="-128"/>
              </a:rPr>
            </a:br>
            <a:r>
              <a:rPr lang="ja-JP" altLang="ja-JP" sz="2000" dirty="0">
                <a:latin typeface="Yu Gothic UI" panose="020B0500000000000000" pitchFamily="50" charset="-128"/>
                <a:ea typeface="Yu Gothic UI" panose="020B0500000000000000" pitchFamily="50" charset="-128"/>
              </a:rPr>
              <a:t>３密を回避する割付おまかせテープ製造方法の改善</a:t>
            </a:r>
            <a:endParaRPr kumimoji="1" lang="ja-JP" altLang="en-US" sz="2000" dirty="0">
              <a:latin typeface="Yu Gothic UI" panose="020B0500000000000000" pitchFamily="50" charset="-128"/>
              <a:ea typeface="Yu Gothic UI" panose="020B0500000000000000" pitchFamily="50" charset="-128"/>
            </a:endParaRPr>
          </a:p>
        </p:txBody>
      </p:sp>
      <p:grpSp>
        <p:nvGrpSpPr>
          <p:cNvPr id="5" name="グループ化 4"/>
          <p:cNvGrpSpPr/>
          <p:nvPr/>
        </p:nvGrpSpPr>
        <p:grpSpPr>
          <a:xfrm>
            <a:off x="415911" y="1217309"/>
            <a:ext cx="3749689" cy="216000"/>
            <a:chOff x="415911" y="1223930"/>
            <a:chExt cx="3749689" cy="216000"/>
          </a:xfrm>
        </p:grpSpPr>
        <p:cxnSp>
          <p:nvCxnSpPr>
            <p:cNvPr id="41" name="直線コネクタ 40"/>
            <p:cNvCxnSpPr/>
            <p:nvPr/>
          </p:nvCxnSpPr>
          <p:spPr>
            <a:xfrm flipV="1">
              <a:off x="415911" y="1324181"/>
              <a:ext cx="3749689" cy="15499"/>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42" name="正方形/長方形 41"/>
            <p:cNvSpPr/>
            <p:nvPr/>
          </p:nvSpPr>
          <p:spPr bwMode="gray">
            <a:xfrm>
              <a:off x="1642755" y="1223930"/>
              <a:ext cx="1296002" cy="216000"/>
            </a:xfrm>
            <a:prstGeom prst="rect">
              <a:avLst/>
            </a:prstGeom>
            <a:solidFill>
              <a:schemeClr val="bg1"/>
            </a:solidFill>
            <a:ln w="12700" algn="ctr">
              <a:noFill/>
              <a:miter lim="800000"/>
              <a:headEnd/>
              <a:tailEnd/>
            </a:ln>
          </p:spPr>
          <p:txBody>
            <a:bodyPr wrap="square" lIns="36000" tIns="36000" rIns="36000" bIns="36000" rtlCol="0" anchor="ctr"/>
            <a:lstStyle/>
            <a:p>
              <a:pPr algn="ctr">
                <a:buFont typeface="Wingdings 2" pitchFamily="18" charset="2"/>
                <a:buNone/>
              </a:pPr>
              <a:r>
                <a:rPr kumimoji="1" lang="ja-JP" altLang="en-US" sz="1400" baseline="0" dirty="0">
                  <a:latin typeface="Yu Gothic UI" panose="020B0500000000000000" pitchFamily="50" charset="-128"/>
                  <a:ea typeface="Yu Gothic UI" panose="020B0500000000000000" pitchFamily="50" charset="-128"/>
                </a:rPr>
                <a:t>プロジェクト概要</a:t>
              </a:r>
            </a:p>
          </p:txBody>
        </p:sp>
      </p:grpSp>
      <p:grpSp>
        <p:nvGrpSpPr>
          <p:cNvPr id="9" name="グループ化 8"/>
          <p:cNvGrpSpPr/>
          <p:nvPr/>
        </p:nvGrpSpPr>
        <p:grpSpPr>
          <a:xfrm>
            <a:off x="4267206" y="1199553"/>
            <a:ext cx="5222869" cy="216000"/>
            <a:chOff x="4267206" y="1208431"/>
            <a:chExt cx="5355261" cy="216000"/>
          </a:xfrm>
        </p:grpSpPr>
        <p:cxnSp>
          <p:nvCxnSpPr>
            <p:cNvPr id="44" name="直線コネクタ 43"/>
            <p:cNvCxnSpPr/>
            <p:nvPr/>
          </p:nvCxnSpPr>
          <p:spPr>
            <a:xfrm flipV="1">
              <a:off x="4267206" y="1308682"/>
              <a:ext cx="5355261" cy="15499"/>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56" name="正方形/長方形 55"/>
            <p:cNvSpPr/>
            <p:nvPr/>
          </p:nvSpPr>
          <p:spPr bwMode="gray">
            <a:xfrm>
              <a:off x="5824467" y="1208431"/>
              <a:ext cx="2023074" cy="216000"/>
            </a:xfrm>
            <a:prstGeom prst="rect">
              <a:avLst/>
            </a:prstGeom>
            <a:solidFill>
              <a:schemeClr val="bg1"/>
            </a:solidFill>
            <a:ln w="12700" algn="ctr">
              <a:noFill/>
              <a:miter lim="800000"/>
              <a:headEnd/>
              <a:tailEnd/>
            </a:ln>
          </p:spPr>
          <p:txBody>
            <a:bodyPr wrap="square" lIns="36000" tIns="36000" rIns="36000" bIns="36000" rtlCol="0" anchor="ctr"/>
            <a:lstStyle/>
            <a:p>
              <a:pPr algn="ctr">
                <a:buFont typeface="Wingdings 2" pitchFamily="18" charset="2"/>
                <a:buNone/>
              </a:pPr>
              <a:r>
                <a:rPr kumimoji="1" lang="ja-JP" altLang="en-US" sz="1400" baseline="0" dirty="0">
                  <a:latin typeface="Yu Gothic UI" panose="020B0500000000000000" pitchFamily="50" charset="-128"/>
                  <a:ea typeface="Yu Gothic UI" panose="020B0500000000000000" pitchFamily="50" charset="-128"/>
                </a:rPr>
                <a:t>事業</a:t>
              </a:r>
              <a:r>
                <a:rPr kumimoji="1" lang="ja-JP" altLang="en-US" sz="1400" dirty="0">
                  <a:latin typeface="Yu Gothic UI" panose="020B0500000000000000" pitchFamily="50" charset="-128"/>
                  <a:ea typeface="Yu Gothic UI" panose="020B0500000000000000" pitchFamily="50" charset="-128"/>
                </a:rPr>
                <a:t>イメージ（全体像）</a:t>
              </a:r>
              <a:endParaRPr kumimoji="1" lang="ja-JP" altLang="en-US" sz="1400" baseline="0" dirty="0">
                <a:latin typeface="Yu Gothic UI" panose="020B0500000000000000" pitchFamily="50" charset="-128"/>
                <a:ea typeface="Yu Gothic UI" panose="020B0500000000000000" pitchFamily="50" charset="-128"/>
              </a:endParaRPr>
            </a:p>
          </p:txBody>
        </p:sp>
      </p:grpSp>
      <p:sp>
        <p:nvSpPr>
          <p:cNvPr id="57" name="正方形/長方形 56"/>
          <p:cNvSpPr/>
          <p:nvPr/>
        </p:nvSpPr>
        <p:spPr>
          <a:xfrm>
            <a:off x="415911" y="1888823"/>
            <a:ext cx="3749675" cy="1962283"/>
          </a:xfrm>
          <a:prstGeom prst="rect">
            <a:avLst/>
          </a:prstGeom>
          <a:solidFill>
            <a:sysClr val="window" lastClr="FFFFFF"/>
          </a:solidFill>
          <a:ln w="12700" cap="flat" cmpd="sng" algn="ctr">
            <a:noFill/>
            <a:prstDash val="solid"/>
          </a:ln>
          <a:effectLst/>
        </p:spPr>
        <p:txBody>
          <a:bodyPr lIns="72000" tIns="72000" rIns="72000" bIns="72000" rtlCol="0" anchor="t" anchorCtr="0"/>
          <a:lstStyle/>
          <a:p>
            <a:pPr marL="171450" marR="0" lvl="0" indent="-171450" defTabSz="914400" eaLnBrk="1" fontAlgn="ctr" latinLnBrk="0" hangingPunct="1">
              <a:lnSpc>
                <a:spcPct val="100000"/>
              </a:lnSpc>
              <a:spcBef>
                <a:spcPts val="0"/>
              </a:spcBef>
              <a:spcAft>
                <a:spcPts val="600"/>
              </a:spcAft>
              <a:buClrTx/>
              <a:buSzTx/>
              <a:buFont typeface="Arial" panose="020B0604020202020204" pitchFamily="34" charset="0"/>
              <a:buChar char="•"/>
              <a:tabLst/>
              <a:defRPr/>
            </a:pPr>
            <a:r>
              <a:rPr lang="ja-JP" altLang="en-US" sz="1200" kern="0" dirty="0">
                <a:solidFill>
                  <a:prstClr val="black"/>
                </a:solidFill>
                <a:latin typeface="Yu Gothic UI" panose="020B0500000000000000" pitchFamily="50" charset="-128"/>
                <a:ea typeface="Yu Gothic UI" panose="020B0500000000000000" pitchFamily="50" charset="-128"/>
              </a:rPr>
              <a:t>近年の建設業就業者は、若年入職者の減少よる高齢化の進行や熟練作業員の減少にともない、屋根・壁材の施工が容易に行え、作業効率向上に大きく寄与する「割付おまかせテープ」は、今後もさらなる需要の増加が見込まれる。</a:t>
            </a:r>
            <a:endParaRPr lang="en-US" altLang="ja-JP" sz="1200" kern="0" dirty="0">
              <a:solidFill>
                <a:prstClr val="black"/>
              </a:solidFill>
              <a:latin typeface="Yu Gothic UI" panose="020B0500000000000000" pitchFamily="50" charset="-128"/>
              <a:ea typeface="Yu Gothic UI" panose="020B0500000000000000" pitchFamily="50" charset="-128"/>
            </a:endParaRPr>
          </a:p>
          <a:p>
            <a:pPr marL="171450" indent="-171450" fontAlgn="ctr">
              <a:spcBef>
                <a:spcPts val="0"/>
              </a:spcBef>
              <a:spcAft>
                <a:spcPts val="600"/>
              </a:spcAft>
              <a:buFont typeface="Arial" panose="020B0604020202020204" pitchFamily="34" charset="0"/>
              <a:buChar char="•"/>
              <a:defRPr/>
            </a:pPr>
            <a:r>
              <a:rPr lang="ja-JP" altLang="en-US" sz="1200" kern="0" dirty="0">
                <a:solidFill>
                  <a:prstClr val="black"/>
                </a:solidFill>
                <a:latin typeface="Yu Gothic UI" panose="020B0500000000000000" pitchFamily="50" charset="-128"/>
                <a:ea typeface="Yu Gothic UI" panose="020B0500000000000000" pitchFamily="50" charset="-128"/>
              </a:rPr>
              <a:t>現在の「割付おまかせテープ」は製造毎に出荷検査を手動で行っているが、製造工程と検査工程の作業エリアが異なりエリアの往復があるため、新型コロナウイルス対策の３密を回避することができない。</a:t>
            </a:r>
            <a:endParaRPr lang="en-US" altLang="ja-JP" sz="1200" kern="0" dirty="0">
              <a:solidFill>
                <a:prstClr val="black"/>
              </a:solidFill>
              <a:latin typeface="Yu Gothic UI" panose="020B0500000000000000" pitchFamily="50" charset="-128"/>
              <a:ea typeface="Yu Gothic UI" panose="020B0500000000000000" pitchFamily="50" charset="-128"/>
            </a:endParaRPr>
          </a:p>
        </p:txBody>
      </p:sp>
      <p:sp>
        <p:nvSpPr>
          <p:cNvPr id="58" name="正方形/長方形 57"/>
          <p:cNvSpPr/>
          <p:nvPr/>
        </p:nvSpPr>
        <p:spPr>
          <a:xfrm>
            <a:off x="415911" y="4129032"/>
            <a:ext cx="3749675" cy="2227463"/>
          </a:xfrm>
          <a:prstGeom prst="rect">
            <a:avLst/>
          </a:prstGeom>
          <a:solidFill>
            <a:sysClr val="window" lastClr="FFFFFF"/>
          </a:solidFill>
          <a:ln w="12700" cap="flat" cmpd="sng" algn="ctr">
            <a:noFill/>
            <a:prstDash val="solid"/>
          </a:ln>
          <a:effectLst/>
        </p:spPr>
        <p:txBody>
          <a:bodyPr lIns="72000" tIns="72000" rIns="72000" bIns="72000" rtlCol="0" anchor="t" anchorCtr="0"/>
          <a:lstStyle/>
          <a:p>
            <a:pPr marL="171450" marR="0" lvl="0" indent="-171450" defTabSz="914400" eaLnBrk="1" fontAlgn="ctr" latinLnBrk="0" hangingPunct="1">
              <a:lnSpc>
                <a:spcPct val="100000"/>
              </a:lnSpc>
              <a:spcBef>
                <a:spcPts val="0"/>
              </a:spcBef>
              <a:spcAft>
                <a:spcPts val="600"/>
              </a:spcAft>
              <a:buClrTx/>
              <a:buSzTx/>
              <a:buFont typeface="Arial" panose="020B0604020202020204" pitchFamily="34" charset="0"/>
              <a:buChar char="•"/>
              <a:tabLst/>
              <a:defRPr/>
            </a:pPr>
            <a:r>
              <a:rPr lang="ja-JP" altLang="en-US" sz="1200" kern="0" dirty="0">
                <a:solidFill>
                  <a:prstClr val="black"/>
                </a:solidFill>
                <a:latin typeface="Yu Gothic UI" panose="020B0500000000000000" pitchFamily="50" charset="-128"/>
                <a:ea typeface="Yu Gothic UI" panose="020B0500000000000000" pitchFamily="50" charset="-128"/>
              </a:rPr>
              <a:t>本事業は実験機を製作して行い、現在は手動で行っている出荷検査を最新のセンサと新開発のソフトウエアを用い、検査工程を製造ラインに組み込み自動化することで工数削減を図ると共に、製造エリア内で作業が完結することにより３密を回避する。</a:t>
            </a:r>
            <a:endParaRPr lang="en-US" altLang="ja-JP" sz="1200" kern="0" dirty="0">
              <a:solidFill>
                <a:prstClr val="black"/>
              </a:solidFill>
              <a:latin typeface="Yu Gothic UI" panose="020B0500000000000000" pitchFamily="50" charset="-128"/>
              <a:ea typeface="Yu Gothic UI" panose="020B0500000000000000" pitchFamily="50" charset="-128"/>
            </a:endParaRPr>
          </a:p>
          <a:p>
            <a:pPr marL="171450" marR="0" lvl="0" indent="-171450" defTabSz="914400" eaLnBrk="1" fontAlgn="ctr" latinLnBrk="0" hangingPunct="1">
              <a:lnSpc>
                <a:spcPct val="100000"/>
              </a:lnSpc>
              <a:spcBef>
                <a:spcPts val="0"/>
              </a:spcBef>
              <a:spcAft>
                <a:spcPts val="600"/>
              </a:spcAft>
              <a:buClrTx/>
              <a:buSzTx/>
              <a:buFont typeface="Arial" panose="020B0604020202020204" pitchFamily="34" charset="0"/>
              <a:buChar char="•"/>
              <a:tabLst/>
              <a:defRPr/>
            </a:pPr>
            <a:r>
              <a:rPr lang="ja-JP" altLang="en-US" sz="1200" kern="0" dirty="0">
                <a:solidFill>
                  <a:prstClr val="black"/>
                </a:solidFill>
                <a:latin typeface="Yu Gothic UI" panose="020B0500000000000000" pitchFamily="50" charset="-128"/>
                <a:ea typeface="Yu Gothic UI" panose="020B0500000000000000" pitchFamily="50" charset="-128"/>
              </a:rPr>
              <a:t>生産本数２万本</a:t>
            </a:r>
            <a:r>
              <a:rPr lang="en-US" altLang="ja-JP" sz="1200" kern="0" dirty="0">
                <a:solidFill>
                  <a:prstClr val="black"/>
                </a:solidFill>
                <a:latin typeface="Yu Gothic UI" panose="020B0500000000000000" pitchFamily="50" charset="-128"/>
                <a:ea typeface="Yu Gothic UI" panose="020B0500000000000000" pitchFamily="50" charset="-128"/>
              </a:rPr>
              <a:t>/</a:t>
            </a:r>
            <a:r>
              <a:rPr lang="ja-JP" altLang="en-US" sz="1200" kern="0" dirty="0">
                <a:solidFill>
                  <a:prstClr val="black"/>
                </a:solidFill>
                <a:latin typeface="Yu Gothic UI" panose="020B0500000000000000" pitchFamily="50" charset="-128"/>
                <a:ea typeface="Yu Gothic UI" panose="020B0500000000000000" pitchFamily="50" charset="-128"/>
              </a:rPr>
              <a:t>年・出荷検査時間９０秒</a:t>
            </a:r>
            <a:r>
              <a:rPr lang="en-US" altLang="ja-JP" sz="1200" kern="0" dirty="0">
                <a:solidFill>
                  <a:prstClr val="black"/>
                </a:solidFill>
                <a:latin typeface="Yu Gothic UI" panose="020B0500000000000000" pitchFamily="50" charset="-128"/>
                <a:ea typeface="Yu Gothic UI" panose="020B0500000000000000" pitchFamily="50" charset="-128"/>
              </a:rPr>
              <a:t>/</a:t>
            </a:r>
            <a:r>
              <a:rPr lang="ja-JP" altLang="en-US" sz="1200" kern="0" dirty="0">
                <a:solidFill>
                  <a:prstClr val="black"/>
                </a:solidFill>
                <a:latin typeface="Yu Gothic UI" panose="020B0500000000000000" pitchFamily="50" charset="-128"/>
                <a:ea typeface="Yu Gothic UI" panose="020B0500000000000000" pitchFamily="50" charset="-128"/>
              </a:rPr>
              <a:t>本とすると、</a:t>
            </a:r>
            <a:r>
              <a:rPr lang="ja-JP" altLang="en-US" sz="1200" kern="0" spc="-40" dirty="0">
                <a:solidFill>
                  <a:prstClr val="black"/>
                </a:solidFill>
                <a:latin typeface="Yu Gothic UI" panose="020B0500000000000000" pitchFamily="50" charset="-128"/>
                <a:ea typeface="Yu Gothic UI" panose="020B0500000000000000" pitchFamily="50" charset="-128"/>
              </a:rPr>
              <a:t>２万本</a:t>
            </a:r>
            <a:r>
              <a:rPr lang="en-US" altLang="ja-JP" sz="1200" kern="0" spc="-40" dirty="0">
                <a:solidFill>
                  <a:prstClr val="black"/>
                </a:solidFill>
                <a:latin typeface="Yu Gothic UI" panose="020B0500000000000000" pitchFamily="50" charset="-128"/>
                <a:ea typeface="Yu Gothic UI" panose="020B0500000000000000" pitchFamily="50" charset="-128"/>
              </a:rPr>
              <a:t>/</a:t>
            </a:r>
            <a:r>
              <a:rPr lang="ja-JP" altLang="en-US" sz="1200" kern="0" spc="-40" dirty="0">
                <a:solidFill>
                  <a:prstClr val="black"/>
                </a:solidFill>
                <a:latin typeface="Yu Gothic UI" panose="020B0500000000000000" pitchFamily="50" charset="-128"/>
                <a:ea typeface="Yu Gothic UI" panose="020B0500000000000000" pitchFamily="50" charset="-128"/>
              </a:rPr>
              <a:t>年</a:t>
            </a:r>
            <a:r>
              <a:rPr lang="en-US" altLang="ja-JP" sz="1200" kern="0" spc="-40" dirty="0">
                <a:solidFill>
                  <a:prstClr val="black"/>
                </a:solidFill>
                <a:latin typeface="Yu Gothic UI" panose="020B0500000000000000" pitchFamily="50" charset="-128"/>
                <a:ea typeface="Yu Gothic UI" panose="020B0500000000000000" pitchFamily="50" charset="-128"/>
              </a:rPr>
              <a:t>×</a:t>
            </a:r>
            <a:r>
              <a:rPr lang="ja-JP" altLang="en-US" sz="1200" kern="0" spc="-40" dirty="0">
                <a:solidFill>
                  <a:prstClr val="black"/>
                </a:solidFill>
                <a:latin typeface="Yu Gothic UI" panose="020B0500000000000000" pitchFamily="50" charset="-128"/>
                <a:ea typeface="Yu Gothic UI" panose="020B0500000000000000" pitchFamily="50" charset="-128"/>
              </a:rPr>
              <a:t>９０秒</a:t>
            </a:r>
            <a:r>
              <a:rPr lang="en-US" altLang="ja-JP" sz="1200" kern="0" spc="-40" dirty="0">
                <a:solidFill>
                  <a:prstClr val="black"/>
                </a:solidFill>
                <a:latin typeface="Yu Gothic UI" panose="020B0500000000000000" pitchFamily="50" charset="-128"/>
                <a:ea typeface="Yu Gothic UI" panose="020B0500000000000000" pitchFamily="50" charset="-128"/>
              </a:rPr>
              <a:t>/</a:t>
            </a:r>
            <a:r>
              <a:rPr lang="ja-JP" altLang="en-US" sz="1200" kern="0" spc="-40" dirty="0">
                <a:solidFill>
                  <a:prstClr val="black"/>
                </a:solidFill>
                <a:latin typeface="Yu Gothic UI" panose="020B0500000000000000" pitchFamily="50" charset="-128"/>
                <a:ea typeface="Yu Gothic UI" panose="020B0500000000000000" pitchFamily="50" charset="-128"/>
              </a:rPr>
              <a:t>本</a:t>
            </a:r>
            <a:r>
              <a:rPr lang="ja-JP" altLang="en-US" sz="1000" kern="0" spc="-40" dirty="0">
                <a:solidFill>
                  <a:prstClr val="black"/>
                </a:solidFill>
                <a:latin typeface="Yu Gothic UI" panose="020B0500000000000000" pitchFamily="50" charset="-128"/>
                <a:ea typeface="Yu Gothic UI" panose="020B0500000000000000" pitchFamily="50" charset="-128"/>
              </a:rPr>
              <a:t>＝</a:t>
            </a:r>
            <a:r>
              <a:rPr lang="ja-JP" altLang="en-US" sz="1200" kern="0" spc="-40" dirty="0">
                <a:solidFill>
                  <a:prstClr val="black"/>
                </a:solidFill>
                <a:latin typeface="Yu Gothic UI" panose="020B0500000000000000" pitchFamily="50" charset="-128"/>
                <a:ea typeface="Yu Gothic UI" panose="020B0500000000000000" pitchFamily="50" charset="-128"/>
              </a:rPr>
              <a:t>５００時間</a:t>
            </a:r>
            <a:r>
              <a:rPr lang="en-US" altLang="ja-JP" sz="1200" kern="0" spc="-40" dirty="0">
                <a:solidFill>
                  <a:prstClr val="black"/>
                </a:solidFill>
                <a:latin typeface="Yu Gothic UI" panose="020B0500000000000000" pitchFamily="50" charset="-128"/>
                <a:ea typeface="Yu Gothic UI" panose="020B0500000000000000" pitchFamily="50" charset="-128"/>
              </a:rPr>
              <a:t>/</a:t>
            </a:r>
            <a:r>
              <a:rPr lang="ja-JP" altLang="en-US" sz="1200" kern="0" spc="-40" dirty="0">
                <a:solidFill>
                  <a:prstClr val="black"/>
                </a:solidFill>
                <a:latin typeface="Yu Gothic UI" panose="020B0500000000000000" pitchFamily="50" charset="-128"/>
                <a:ea typeface="Yu Gothic UI" panose="020B0500000000000000" pitchFamily="50" charset="-128"/>
              </a:rPr>
              <a:t>年の工数削減となる。</a:t>
            </a:r>
            <a:r>
              <a:rPr lang="ja-JP" altLang="en-US" sz="1200" kern="0" dirty="0">
                <a:solidFill>
                  <a:prstClr val="black"/>
                </a:solidFill>
                <a:latin typeface="Yu Gothic UI" panose="020B0500000000000000" pitchFamily="50" charset="-128"/>
                <a:ea typeface="Yu Gothic UI" panose="020B0500000000000000" pitchFamily="50" charset="-128"/>
              </a:rPr>
              <a:t>　</a:t>
            </a:r>
            <a:endParaRPr lang="en-US" altLang="ja-JP" sz="1200" kern="0" dirty="0">
              <a:solidFill>
                <a:prstClr val="black"/>
              </a:solidFill>
              <a:latin typeface="Yu Gothic UI" panose="020B0500000000000000" pitchFamily="50" charset="-128"/>
              <a:ea typeface="Yu Gothic UI" panose="020B0500000000000000" pitchFamily="50" charset="-128"/>
            </a:endParaRPr>
          </a:p>
          <a:p>
            <a:pPr marL="171450" marR="0" lvl="0" indent="-171450" defTabSz="914400" eaLnBrk="1" fontAlgn="ctr" latinLnBrk="0" hangingPunct="1">
              <a:lnSpc>
                <a:spcPct val="100000"/>
              </a:lnSpc>
              <a:spcBef>
                <a:spcPts val="0"/>
              </a:spcBef>
              <a:spcAft>
                <a:spcPts val="600"/>
              </a:spcAft>
              <a:buClrTx/>
              <a:buSzTx/>
              <a:buFont typeface="Arial" panose="020B0604020202020204" pitchFamily="34" charset="0"/>
              <a:buChar char="•"/>
              <a:tabLst/>
              <a:defRPr/>
            </a:pPr>
            <a:r>
              <a:rPr lang="ja-JP" altLang="en-US" sz="1200" kern="0" dirty="0">
                <a:solidFill>
                  <a:prstClr val="black"/>
                </a:solidFill>
                <a:latin typeface="Yu Gothic UI" panose="020B0500000000000000" pitchFamily="50" charset="-128"/>
                <a:ea typeface="Yu Gothic UI" panose="020B0500000000000000" pitchFamily="50" charset="-128"/>
              </a:rPr>
              <a:t>また、検査エリアとの往来がなくなることにより、従業員同士の新型コロナウイルス感染対策が強化され、企業活動への影響を最小限に抑えることができる。</a:t>
            </a:r>
            <a:endParaRPr lang="en-US" altLang="ja-JP" sz="1200" kern="0" dirty="0">
              <a:solidFill>
                <a:prstClr val="black"/>
              </a:solidFill>
              <a:latin typeface="Yu Gothic UI" panose="020B0500000000000000" pitchFamily="50" charset="-128"/>
              <a:ea typeface="Yu Gothic UI" panose="020B0500000000000000" pitchFamily="50" charset="-128"/>
            </a:endParaRPr>
          </a:p>
        </p:txBody>
      </p:sp>
      <p:sp>
        <p:nvSpPr>
          <p:cNvPr id="59" name="正方形/長方形 58"/>
          <p:cNvSpPr/>
          <p:nvPr/>
        </p:nvSpPr>
        <p:spPr>
          <a:xfrm>
            <a:off x="415911" y="1624252"/>
            <a:ext cx="1620000" cy="288000"/>
          </a:xfrm>
          <a:prstGeom prst="rect">
            <a:avLst/>
          </a:prstGeom>
          <a:solidFill>
            <a:schemeClr val="tx1"/>
          </a:solidFill>
          <a:ln w="12700" cap="flat" cmpd="sng" algn="ctr">
            <a:noFill/>
            <a:prstDash val="solid"/>
          </a:ln>
          <a:effectLst/>
        </p:spPr>
        <p:txBody>
          <a:bodyPr lIns="36000" tIns="36000" rIns="36000" bIns="36000" rtlCol="0" anchor="ctr" anchorCtr="0"/>
          <a:lstStyle/>
          <a:p>
            <a:pPr marL="177800" marR="0" lvl="0" indent="-177800" algn="ctr" defTabSz="914400" eaLnBrk="1" fontAlgn="auto" latinLnBrk="0" hangingPunct="1">
              <a:lnSpc>
                <a:spcPct val="100000"/>
              </a:lnSpc>
              <a:spcBef>
                <a:spcPts val="0"/>
              </a:spcBef>
              <a:spcAft>
                <a:spcPts val="0"/>
              </a:spcAft>
              <a:buClrTx/>
              <a:buSzTx/>
              <a:buFontTx/>
              <a:buNone/>
              <a:tabLst/>
              <a:defRPr/>
            </a:pPr>
            <a:r>
              <a:rPr kumimoji="1" lang="ja-JP" altLang="en-US" sz="1300" b="1" i="0" u="none" strike="noStrike" kern="0" cap="none" spc="0" normalizeH="0" baseline="0" noProof="0" dirty="0">
                <a:ln>
                  <a:noFill/>
                </a:ln>
                <a:solidFill>
                  <a:schemeClr val="bg1"/>
                </a:solidFill>
                <a:effectLst/>
                <a:uLnTx/>
                <a:uFillTx/>
                <a:latin typeface="Yu Gothic UI" panose="020B0500000000000000" pitchFamily="50" charset="-128"/>
                <a:ea typeface="Yu Gothic UI" panose="020B0500000000000000" pitchFamily="50" charset="-128"/>
              </a:rPr>
              <a:t>背景</a:t>
            </a:r>
            <a:r>
              <a:rPr kumimoji="1" lang="en-US" altLang="ja-JP" sz="1300" b="1" i="0" u="none" strike="noStrike" kern="0" cap="none" spc="0" normalizeH="0" baseline="0" noProof="0" dirty="0">
                <a:ln>
                  <a:noFill/>
                </a:ln>
                <a:solidFill>
                  <a:schemeClr val="bg1"/>
                </a:solidFill>
                <a:effectLst/>
                <a:uLnTx/>
                <a:uFillTx/>
                <a:latin typeface="Yu Gothic UI" panose="020B0500000000000000" pitchFamily="50" charset="-128"/>
                <a:ea typeface="Yu Gothic UI" panose="020B0500000000000000" pitchFamily="50" charset="-128"/>
              </a:rPr>
              <a:t>/</a:t>
            </a:r>
            <a:r>
              <a:rPr kumimoji="1" lang="ja-JP" altLang="en-US" sz="1300" b="1" i="0" u="none" strike="noStrike" kern="0" cap="none" spc="0" normalizeH="0" baseline="0" noProof="0" dirty="0">
                <a:ln>
                  <a:noFill/>
                </a:ln>
                <a:solidFill>
                  <a:schemeClr val="bg1"/>
                </a:solidFill>
                <a:effectLst/>
                <a:uLnTx/>
                <a:uFillTx/>
                <a:latin typeface="Yu Gothic UI" panose="020B0500000000000000" pitchFamily="50" charset="-128"/>
                <a:ea typeface="Yu Gothic UI" panose="020B0500000000000000" pitchFamily="50" charset="-128"/>
              </a:rPr>
              <a:t>課題</a:t>
            </a:r>
          </a:p>
        </p:txBody>
      </p:sp>
      <p:sp>
        <p:nvSpPr>
          <p:cNvPr id="60" name="正方形/長方形 59"/>
          <p:cNvSpPr/>
          <p:nvPr/>
        </p:nvSpPr>
        <p:spPr>
          <a:xfrm>
            <a:off x="415911" y="3847537"/>
            <a:ext cx="1620000" cy="288000"/>
          </a:xfrm>
          <a:prstGeom prst="rect">
            <a:avLst/>
          </a:prstGeom>
          <a:solidFill>
            <a:schemeClr val="tx1"/>
          </a:solidFill>
          <a:ln w="12700" cap="flat" cmpd="sng" algn="ctr">
            <a:noFill/>
            <a:prstDash val="solid"/>
          </a:ln>
          <a:effectLst/>
        </p:spPr>
        <p:txBody>
          <a:bodyPr lIns="36000" tIns="36000" rIns="36000" bIns="36000" rtlCol="0" anchor="ctr" anchorCtr="0"/>
          <a:lstStyle/>
          <a:p>
            <a:pPr marL="177800" marR="0" lvl="0" indent="-177800" algn="ctr" defTabSz="914400" eaLnBrk="1" fontAlgn="auto" latinLnBrk="0" hangingPunct="1">
              <a:lnSpc>
                <a:spcPct val="100000"/>
              </a:lnSpc>
              <a:spcBef>
                <a:spcPts val="0"/>
              </a:spcBef>
              <a:spcAft>
                <a:spcPts val="0"/>
              </a:spcAft>
              <a:buClrTx/>
              <a:buSzTx/>
              <a:buFontTx/>
              <a:buNone/>
              <a:tabLst/>
              <a:defRPr/>
            </a:pPr>
            <a:r>
              <a:rPr kumimoji="1" lang="ja-JP" altLang="en-US" sz="1300" b="1" kern="0" dirty="0">
                <a:solidFill>
                  <a:schemeClr val="bg1"/>
                </a:solidFill>
                <a:latin typeface="Yu Gothic UI" panose="020B0500000000000000" pitchFamily="50" charset="-128"/>
                <a:ea typeface="Yu Gothic UI" panose="020B0500000000000000" pitchFamily="50" charset="-128"/>
              </a:rPr>
              <a:t>事業内容</a:t>
            </a:r>
            <a:r>
              <a:rPr kumimoji="1" lang="en-US" altLang="ja-JP" sz="1300" b="1" kern="0" dirty="0">
                <a:solidFill>
                  <a:schemeClr val="bg1"/>
                </a:solidFill>
                <a:latin typeface="Yu Gothic UI" panose="020B0500000000000000" pitchFamily="50" charset="-128"/>
                <a:ea typeface="Yu Gothic UI" panose="020B0500000000000000" pitchFamily="50" charset="-128"/>
              </a:rPr>
              <a:t>/</a:t>
            </a:r>
            <a:r>
              <a:rPr kumimoji="1" lang="ja-JP" altLang="en-US" sz="1300" b="1" kern="0" dirty="0">
                <a:solidFill>
                  <a:schemeClr val="bg1"/>
                </a:solidFill>
                <a:latin typeface="Yu Gothic UI" panose="020B0500000000000000" pitchFamily="50" charset="-128"/>
                <a:ea typeface="Yu Gothic UI" panose="020B0500000000000000" pitchFamily="50" charset="-128"/>
              </a:rPr>
              <a:t>期待効果</a:t>
            </a:r>
            <a:endParaRPr kumimoji="1" lang="ja-JP" altLang="en-US" sz="1300" b="1" i="0" u="none" strike="noStrike" kern="0" cap="none" spc="0" normalizeH="0" baseline="0" noProof="0" dirty="0">
              <a:ln>
                <a:noFill/>
              </a:ln>
              <a:solidFill>
                <a:schemeClr val="bg1"/>
              </a:solidFill>
              <a:effectLst/>
              <a:uLnTx/>
              <a:uFillTx/>
              <a:latin typeface="Yu Gothic UI" panose="020B0500000000000000" pitchFamily="50" charset="-128"/>
              <a:ea typeface="Yu Gothic UI" panose="020B0500000000000000" pitchFamily="50" charset="-128"/>
            </a:endParaRPr>
          </a:p>
        </p:txBody>
      </p:sp>
      <p:pic>
        <p:nvPicPr>
          <p:cNvPr id="3" name="図 2"/>
          <p:cNvPicPr>
            <a:picLocks noChangeAspect="1"/>
          </p:cNvPicPr>
          <p:nvPr/>
        </p:nvPicPr>
        <p:blipFill rotWithShape="1">
          <a:blip r:embed="rId3"/>
          <a:srcRect l="11847" t="23285" r="22111" b="8967"/>
          <a:stretch/>
        </p:blipFill>
        <p:spPr>
          <a:xfrm>
            <a:off x="4468089" y="2328013"/>
            <a:ext cx="4831104" cy="2705096"/>
          </a:xfrm>
          <a:prstGeom prst="rect">
            <a:avLst/>
          </a:prstGeom>
        </p:spPr>
      </p:pic>
      <p:sp>
        <p:nvSpPr>
          <p:cNvPr id="16" name="線吹き出し 1 (枠付き) 15"/>
          <p:cNvSpPr/>
          <p:nvPr/>
        </p:nvSpPr>
        <p:spPr>
          <a:xfrm flipH="1">
            <a:off x="4500309" y="4527523"/>
            <a:ext cx="1285659" cy="386054"/>
          </a:xfrm>
          <a:prstGeom prst="borderCallout1">
            <a:avLst>
              <a:gd name="adj1" fmla="val 103"/>
              <a:gd name="adj2" fmla="val 23744"/>
              <a:gd name="adj3" fmla="val -133537"/>
              <a:gd name="adj4" fmla="val -13058"/>
            </a:avLst>
          </a:prstGeom>
          <a:solidFill>
            <a:schemeClr val="bg1"/>
          </a:solidFill>
          <a:ln w="15875">
            <a:solidFill>
              <a:srgbClr val="CC0000"/>
            </a:solidFill>
          </a:ln>
        </p:spPr>
        <p:txBody>
          <a:bodyPr wrap="square" lIns="54000" tIns="54000" rIns="54000" bIns="54000" anchor="ctr">
            <a:spAutoFit/>
          </a:bodyPr>
          <a:lstStyle/>
          <a:p>
            <a:pPr fontAlgn="auto">
              <a:spcBef>
                <a:spcPts val="0"/>
              </a:spcBef>
              <a:spcAft>
                <a:spcPts val="300"/>
              </a:spcAft>
            </a:pPr>
            <a:r>
              <a:rPr kumimoji="1" lang="ja-JP" altLang="en-US" sz="900" b="1" dirty="0">
                <a:solidFill>
                  <a:srgbClr val="CC0000"/>
                </a:solidFill>
                <a:latin typeface="Yu Gothic UI" panose="020B0500000000000000" pitchFamily="50" charset="-128"/>
                <a:ea typeface="Yu Gothic UI" panose="020B0500000000000000" pitchFamily="50" charset="-128"/>
              </a:rPr>
              <a:t>出荷検査の自動化により製造エリア内で作業完結</a:t>
            </a:r>
            <a:endParaRPr kumimoji="1" lang="en-US" altLang="ja-JP" sz="900" b="1" dirty="0">
              <a:solidFill>
                <a:srgbClr val="CC0000"/>
              </a:solidFill>
              <a:latin typeface="Yu Gothic UI" panose="020B0500000000000000" pitchFamily="50" charset="-128"/>
              <a:ea typeface="Yu Gothic UI" panose="020B0500000000000000" pitchFamily="50" charset="-128"/>
            </a:endParaRPr>
          </a:p>
        </p:txBody>
      </p:sp>
      <p:sp>
        <p:nvSpPr>
          <p:cNvPr id="18" name="角丸四角形 17"/>
          <p:cNvSpPr/>
          <p:nvPr/>
        </p:nvSpPr>
        <p:spPr>
          <a:xfrm>
            <a:off x="4356062" y="1529847"/>
            <a:ext cx="1080000" cy="540000"/>
          </a:xfrm>
          <a:prstGeom prst="roundRect">
            <a:avLst/>
          </a:prstGeom>
          <a:solidFill>
            <a:srgbClr val="012575"/>
          </a:solidFill>
          <a:ln w="25400" cap="flat" cmpd="sng" algn="ctr">
            <a:noFill/>
            <a:prstDash val="solid"/>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ja-JP" altLang="en-US" sz="1100" b="1" kern="0" noProof="0" dirty="0">
                <a:solidFill>
                  <a:prstClr val="white"/>
                </a:solidFill>
                <a:latin typeface="Yu Gothic UI" panose="020B0500000000000000" pitchFamily="50" charset="-128"/>
                <a:ea typeface="Yu Gothic UI" panose="020B0500000000000000" pitchFamily="50" charset="-128"/>
                <a:cs typeface="Meiryo UI" panose="020B0604030504040204" pitchFamily="50" charset="-128"/>
              </a:rPr>
              <a:t>苫小牧高専</a:t>
            </a:r>
            <a:endParaRPr lang="en-US" altLang="ja-JP" sz="1100" b="1" kern="0" noProof="0" dirty="0">
              <a:solidFill>
                <a:prstClr val="white"/>
              </a:solidFill>
              <a:latin typeface="Yu Gothic UI" panose="020B0500000000000000" pitchFamily="50" charset="-128"/>
              <a:ea typeface="Yu Gothic UI" panose="020B0500000000000000" pitchFamily="50" charset="-128"/>
              <a:cs typeface="Meiryo UI" panose="020B0604030504040204" pitchFamily="50" charset="-128"/>
            </a:endParaRPr>
          </a:p>
        </p:txBody>
      </p:sp>
      <p:sp>
        <p:nvSpPr>
          <p:cNvPr id="19" name="角丸四角形 18"/>
          <p:cNvSpPr/>
          <p:nvPr/>
        </p:nvSpPr>
        <p:spPr>
          <a:xfrm>
            <a:off x="6327066" y="1529847"/>
            <a:ext cx="1080000" cy="540000"/>
          </a:xfrm>
          <a:prstGeom prst="roundRect">
            <a:avLst/>
          </a:prstGeom>
          <a:solidFill>
            <a:srgbClr val="012575"/>
          </a:solidFill>
          <a:ln w="25400" cap="flat" cmpd="sng" algn="ctr">
            <a:noFill/>
            <a:prstDash val="solid"/>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ja-JP" altLang="en-US" sz="1200" b="1" kern="0" dirty="0">
                <a:solidFill>
                  <a:prstClr val="white"/>
                </a:solidFill>
                <a:latin typeface="Yu Gothic UI" panose="020B0500000000000000" pitchFamily="50" charset="-128"/>
                <a:ea typeface="Yu Gothic UI" panose="020B0500000000000000" pitchFamily="50" charset="-128"/>
                <a:cs typeface="Meiryo UI" panose="020B0604030504040204" pitchFamily="50" charset="-128"/>
              </a:rPr>
              <a:t>梨木工業㈲</a:t>
            </a:r>
            <a:endParaRPr lang="en-US" altLang="ja-JP" sz="1200" b="1" kern="0" noProof="0" dirty="0">
              <a:solidFill>
                <a:prstClr val="white"/>
              </a:solidFill>
              <a:latin typeface="Yu Gothic UI" panose="020B0500000000000000" pitchFamily="50" charset="-128"/>
              <a:ea typeface="Yu Gothic UI" panose="020B0500000000000000" pitchFamily="50" charset="-128"/>
              <a:cs typeface="Meiryo UI" panose="020B0604030504040204" pitchFamily="50" charset="-128"/>
            </a:endParaRPr>
          </a:p>
        </p:txBody>
      </p:sp>
      <p:sp>
        <p:nvSpPr>
          <p:cNvPr id="20" name="角丸四角形 19"/>
          <p:cNvSpPr/>
          <p:nvPr/>
        </p:nvSpPr>
        <p:spPr>
          <a:xfrm>
            <a:off x="8298070" y="1529847"/>
            <a:ext cx="1080000" cy="540000"/>
          </a:xfrm>
          <a:prstGeom prst="roundRect">
            <a:avLst/>
          </a:prstGeom>
          <a:solidFill>
            <a:srgbClr val="012575"/>
          </a:solidFill>
          <a:ln w="25400" cap="flat" cmpd="sng" algn="ctr">
            <a:noFill/>
            <a:prstDash val="solid"/>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ja-JP" altLang="en-US" sz="1100" b="1" kern="0" dirty="0">
                <a:solidFill>
                  <a:prstClr val="white"/>
                </a:solidFill>
                <a:latin typeface="Yu Gothic UI" panose="020B0500000000000000" pitchFamily="50" charset="-128"/>
                <a:ea typeface="Yu Gothic UI" panose="020B0500000000000000" pitchFamily="50" charset="-128"/>
                <a:cs typeface="Meiryo UI" panose="020B0604030504040204" pitchFamily="50" charset="-128"/>
              </a:rPr>
              <a:t>㈲</a:t>
            </a:r>
            <a:r>
              <a:rPr lang="en-US" altLang="ja-JP" sz="1100" b="1" kern="0" dirty="0">
                <a:solidFill>
                  <a:prstClr val="white"/>
                </a:solidFill>
                <a:latin typeface="Yu Gothic UI" panose="020B0500000000000000" pitchFamily="50" charset="-128"/>
                <a:ea typeface="Yu Gothic UI" panose="020B0500000000000000" pitchFamily="50" charset="-128"/>
                <a:cs typeface="Meiryo UI" panose="020B0604030504040204" pitchFamily="50" charset="-128"/>
              </a:rPr>
              <a:t>TNN</a:t>
            </a:r>
            <a:r>
              <a:rPr lang="ja-JP" altLang="en-US" sz="1100" b="1" kern="0" dirty="0">
                <a:solidFill>
                  <a:prstClr val="white"/>
                </a:solidFill>
                <a:latin typeface="Yu Gothic UI" panose="020B0500000000000000" pitchFamily="50" charset="-128"/>
                <a:ea typeface="Yu Gothic UI" panose="020B0500000000000000" pitchFamily="50" charset="-128"/>
                <a:cs typeface="Meiryo UI" panose="020B0604030504040204" pitchFamily="50" charset="-128"/>
              </a:rPr>
              <a:t>ｼｽﾃﾑｽﾞ</a:t>
            </a:r>
            <a:endParaRPr lang="en-US" altLang="ja-JP" sz="1100" b="1" kern="0" noProof="0" dirty="0">
              <a:solidFill>
                <a:prstClr val="white"/>
              </a:solidFill>
              <a:latin typeface="Yu Gothic UI" panose="020B0500000000000000" pitchFamily="50" charset="-128"/>
              <a:ea typeface="Yu Gothic UI" panose="020B0500000000000000" pitchFamily="50" charset="-128"/>
              <a:cs typeface="Meiryo UI" panose="020B0604030504040204" pitchFamily="50" charset="-128"/>
            </a:endParaRPr>
          </a:p>
        </p:txBody>
      </p:sp>
      <p:sp>
        <p:nvSpPr>
          <p:cNvPr id="21" name="下矢印 20"/>
          <p:cNvSpPr/>
          <p:nvPr/>
        </p:nvSpPr>
        <p:spPr>
          <a:xfrm rot="16200000">
            <a:off x="5697536" y="1439847"/>
            <a:ext cx="360000" cy="720000"/>
          </a:xfrm>
          <a:prstGeom prst="downArrow">
            <a:avLst/>
          </a:prstGeom>
          <a:solidFill>
            <a:schemeClr val="bg1">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endParaRPr kumimoji="1" lang="ja-JP" altLang="en-US" sz="800" dirty="0">
              <a:solidFill>
                <a:schemeClr val="tx1"/>
              </a:solidFill>
              <a:latin typeface="Yu Gothic UI" panose="020B0500000000000000" pitchFamily="50" charset="-128"/>
              <a:ea typeface="Yu Gothic UI" panose="020B0500000000000000" pitchFamily="50" charset="-128"/>
            </a:endParaRPr>
          </a:p>
        </p:txBody>
      </p:sp>
      <p:sp>
        <p:nvSpPr>
          <p:cNvPr id="22" name="下矢印 21"/>
          <p:cNvSpPr/>
          <p:nvPr/>
        </p:nvSpPr>
        <p:spPr>
          <a:xfrm rot="5400000">
            <a:off x="7672568" y="1439847"/>
            <a:ext cx="360000" cy="720000"/>
          </a:xfrm>
          <a:prstGeom prst="downArrow">
            <a:avLst/>
          </a:prstGeom>
          <a:solidFill>
            <a:schemeClr val="bg1">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endParaRPr kumimoji="1" lang="ja-JP" altLang="en-US" sz="800" dirty="0">
              <a:solidFill>
                <a:schemeClr val="tx1"/>
              </a:solidFill>
              <a:latin typeface="Yu Gothic UI" panose="020B0500000000000000" pitchFamily="50" charset="-128"/>
              <a:ea typeface="Yu Gothic UI" panose="020B0500000000000000" pitchFamily="50" charset="-128"/>
            </a:endParaRPr>
          </a:p>
        </p:txBody>
      </p:sp>
      <p:sp>
        <p:nvSpPr>
          <p:cNvPr id="23" name="Rectangle 53"/>
          <p:cNvSpPr>
            <a:spLocks noChangeArrowheads="1"/>
          </p:cNvSpPr>
          <p:nvPr/>
        </p:nvSpPr>
        <p:spPr bwMode="gray">
          <a:xfrm>
            <a:off x="5612632" y="1940768"/>
            <a:ext cx="529808" cy="357686"/>
          </a:xfrm>
          <a:prstGeom prst="rect">
            <a:avLst/>
          </a:prstGeom>
          <a:noFill/>
          <a:ln w="19050" algn="ctr">
            <a:noFill/>
            <a:miter lim="800000"/>
            <a:headEnd/>
            <a:tailEnd/>
          </a:ln>
          <a:effectLst/>
        </p:spPr>
        <p:txBody>
          <a:bodyPr wrap="square" lIns="0" tIns="72000" rIns="0" bIns="72000" anchor="ctr" anchorCtr="0"/>
          <a:lstStyle/>
          <a:p>
            <a:pPr algn="ctr"/>
            <a:r>
              <a:rPr lang="ja-JP" altLang="en-US" sz="800" dirty="0">
                <a:latin typeface="Yu Gothic UI" panose="020B0500000000000000" pitchFamily="50" charset="-128"/>
                <a:ea typeface="Yu Gothic UI" panose="020B0500000000000000" pitchFamily="50" charset="-128"/>
              </a:rPr>
              <a:t>実験機設計製造支援</a:t>
            </a:r>
            <a:endParaRPr lang="ja-JP" altLang="ja-JP" sz="800" dirty="0">
              <a:latin typeface="Yu Gothic UI" panose="020B0500000000000000" pitchFamily="50" charset="-128"/>
              <a:ea typeface="Yu Gothic UI" panose="020B0500000000000000" pitchFamily="50" charset="-128"/>
            </a:endParaRPr>
          </a:p>
        </p:txBody>
      </p:sp>
      <p:sp>
        <p:nvSpPr>
          <p:cNvPr id="24" name="Rectangle 53"/>
          <p:cNvSpPr>
            <a:spLocks noChangeArrowheads="1"/>
          </p:cNvSpPr>
          <p:nvPr/>
        </p:nvSpPr>
        <p:spPr bwMode="gray">
          <a:xfrm>
            <a:off x="7587664" y="1940768"/>
            <a:ext cx="529808" cy="357686"/>
          </a:xfrm>
          <a:prstGeom prst="rect">
            <a:avLst/>
          </a:prstGeom>
          <a:noFill/>
          <a:ln w="19050" algn="ctr">
            <a:noFill/>
            <a:miter lim="800000"/>
            <a:headEnd/>
            <a:tailEnd/>
          </a:ln>
          <a:effectLst/>
        </p:spPr>
        <p:txBody>
          <a:bodyPr wrap="square" lIns="0" tIns="72000" rIns="0" bIns="72000" anchor="ctr" anchorCtr="0"/>
          <a:lstStyle/>
          <a:p>
            <a:pPr algn="ctr"/>
            <a:r>
              <a:rPr lang="ja-JP" altLang="en-US" sz="800" dirty="0">
                <a:latin typeface="Yu Gothic UI" panose="020B0500000000000000" pitchFamily="50" charset="-128"/>
                <a:ea typeface="Yu Gothic UI" panose="020B0500000000000000" pitchFamily="50" charset="-128"/>
              </a:rPr>
              <a:t>ソフトウエア開発</a:t>
            </a:r>
            <a:endParaRPr lang="ja-JP" altLang="ja-JP" sz="800" dirty="0">
              <a:latin typeface="Yu Gothic UI" panose="020B0500000000000000" pitchFamily="50" charset="-128"/>
              <a:ea typeface="Yu Gothic UI" panose="020B0500000000000000" pitchFamily="50" charset="-128"/>
            </a:endParaRPr>
          </a:p>
        </p:txBody>
      </p:sp>
      <p:sp>
        <p:nvSpPr>
          <p:cNvPr id="26" name="下矢印 25"/>
          <p:cNvSpPr/>
          <p:nvPr/>
        </p:nvSpPr>
        <p:spPr>
          <a:xfrm>
            <a:off x="5083641" y="5180098"/>
            <a:ext cx="3600000" cy="432000"/>
          </a:xfrm>
          <a:prstGeom prst="downArrow">
            <a:avLst>
              <a:gd name="adj1" fmla="val 50000"/>
              <a:gd name="adj2" fmla="val 56857"/>
            </a:avLst>
          </a:prstGeom>
          <a:solidFill>
            <a:srgbClr val="012575"/>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endParaRPr kumimoji="1" lang="ja-JP" altLang="en-US" sz="800" dirty="0">
              <a:solidFill>
                <a:schemeClr val="tx1"/>
              </a:solidFill>
              <a:latin typeface="Yu Gothic UI" panose="020B0500000000000000" pitchFamily="50" charset="-128"/>
              <a:ea typeface="Yu Gothic UI" panose="020B0500000000000000" pitchFamily="50" charset="-128"/>
            </a:endParaRPr>
          </a:p>
        </p:txBody>
      </p:sp>
      <p:sp>
        <p:nvSpPr>
          <p:cNvPr id="27" name="Rectangle 16"/>
          <p:cNvSpPr>
            <a:spLocks noChangeArrowheads="1"/>
          </p:cNvSpPr>
          <p:nvPr/>
        </p:nvSpPr>
        <p:spPr bwMode="gray">
          <a:xfrm>
            <a:off x="5662491" y="5614201"/>
            <a:ext cx="3875067" cy="954698"/>
          </a:xfrm>
          <a:prstGeom prst="rect">
            <a:avLst/>
          </a:prstGeom>
          <a:noFill/>
          <a:ln w="9525" algn="ctr">
            <a:noFill/>
            <a:miter lim="800000"/>
            <a:headEnd/>
            <a:tailEnd/>
          </a:ln>
        </p:spPr>
        <p:txBody>
          <a:bodyPr lIns="72000" tIns="0" rIns="72000" bIns="0" anchor="ctr"/>
          <a:lstStyle/>
          <a:p>
            <a:pPr marL="171450" lvl="2" indent="-171450" fontAlgn="auto">
              <a:lnSpc>
                <a:spcPct val="106000"/>
              </a:lnSpc>
              <a:spcBef>
                <a:spcPts val="300"/>
              </a:spcBef>
              <a:spcAft>
                <a:spcPts val="0"/>
              </a:spcAft>
              <a:buClr>
                <a:srgbClr val="000000"/>
              </a:buClr>
              <a:buFont typeface="Arial" panose="020B0604020202020204" pitchFamily="34" charset="0"/>
              <a:buChar char="•"/>
            </a:pPr>
            <a:r>
              <a:rPr kumimoji="1" lang="ja-JP" altLang="en-US" sz="1100" dirty="0">
                <a:latin typeface="Yu Gothic UI" panose="020B0500000000000000" pitchFamily="50" charset="-128"/>
                <a:ea typeface="Yu Gothic UI" panose="020B0500000000000000" pitchFamily="50" charset="-128"/>
                <a:cs typeface="Meiryo UI" panose="020B0604030504040204" pitchFamily="50" charset="-128"/>
              </a:rPr>
              <a:t>出荷検査工程の自動化による検査時間の削減</a:t>
            </a:r>
            <a:endParaRPr kumimoji="1" lang="en-US" altLang="ja-JP" sz="1100" dirty="0">
              <a:latin typeface="Yu Gothic UI" panose="020B0500000000000000" pitchFamily="50" charset="-128"/>
              <a:ea typeface="Yu Gothic UI" panose="020B0500000000000000" pitchFamily="50" charset="-128"/>
              <a:cs typeface="Meiryo UI" panose="020B0604030504040204" pitchFamily="50" charset="-128"/>
            </a:endParaRPr>
          </a:p>
          <a:p>
            <a:pPr marL="171450" lvl="2" indent="-171450" fontAlgn="auto">
              <a:lnSpc>
                <a:spcPct val="106000"/>
              </a:lnSpc>
              <a:spcBef>
                <a:spcPts val="300"/>
              </a:spcBef>
              <a:spcAft>
                <a:spcPts val="0"/>
              </a:spcAft>
              <a:buClr>
                <a:srgbClr val="000000"/>
              </a:buClr>
              <a:buFont typeface="Arial" panose="020B0604020202020204" pitchFamily="34" charset="0"/>
              <a:buChar char="•"/>
            </a:pPr>
            <a:r>
              <a:rPr kumimoji="1" lang="ja-JP" altLang="en-US" sz="1100" dirty="0">
                <a:latin typeface="Yu Gothic UI" panose="020B0500000000000000" pitchFamily="50" charset="-128"/>
                <a:ea typeface="Yu Gothic UI" panose="020B0500000000000000" pitchFamily="50" charset="-128"/>
                <a:cs typeface="Meiryo UI" panose="020B0604030504040204" pitchFamily="50" charset="-128"/>
              </a:rPr>
              <a:t>３密回避による新型コロナウイルス感染対策の強化</a:t>
            </a:r>
            <a:endParaRPr kumimoji="1" lang="en-US" altLang="ja-JP" sz="1100" dirty="0">
              <a:latin typeface="Yu Gothic UI" panose="020B0500000000000000" pitchFamily="50" charset="-128"/>
              <a:ea typeface="Yu Gothic UI" panose="020B0500000000000000" pitchFamily="50" charset="-128"/>
              <a:cs typeface="Meiryo UI" panose="020B0604030504040204" pitchFamily="50" charset="-128"/>
            </a:endParaRPr>
          </a:p>
          <a:p>
            <a:pPr marL="171450" lvl="2" indent="-171450" fontAlgn="auto">
              <a:lnSpc>
                <a:spcPct val="106000"/>
              </a:lnSpc>
              <a:spcBef>
                <a:spcPts val="300"/>
              </a:spcBef>
              <a:spcAft>
                <a:spcPts val="0"/>
              </a:spcAft>
              <a:buClr>
                <a:srgbClr val="000000"/>
              </a:buClr>
              <a:buFont typeface="Arial" panose="020B0604020202020204" pitchFamily="34" charset="0"/>
              <a:buChar char="•"/>
            </a:pPr>
            <a:r>
              <a:rPr kumimoji="1" lang="ja-JP" altLang="en-US" sz="1100" dirty="0">
                <a:solidFill>
                  <a:srgbClr val="DA291C"/>
                </a:solidFill>
                <a:latin typeface="Yu Gothic UI" panose="020B0500000000000000" pitchFamily="50" charset="-128"/>
                <a:ea typeface="Yu Gothic UI" panose="020B0500000000000000" pitchFamily="50" charset="-128"/>
                <a:cs typeface="Meiryo UI" panose="020B0604030504040204" pitchFamily="50" charset="-128"/>
              </a:rPr>
              <a:t>建設現場においても、このテープを使用することで、施行前に割付（墨だし）することが可能になり、３密回避になる</a:t>
            </a:r>
            <a:endParaRPr kumimoji="1" lang="en-US" altLang="ja-JP" sz="1100" dirty="0">
              <a:solidFill>
                <a:srgbClr val="DA291C"/>
              </a:solidFill>
              <a:latin typeface="Yu Gothic UI" panose="020B0500000000000000" pitchFamily="50" charset="-128"/>
              <a:ea typeface="Yu Gothic UI" panose="020B0500000000000000" pitchFamily="50" charset="-128"/>
              <a:cs typeface="Meiryo UI" panose="020B0604030504040204" pitchFamily="50" charset="-128"/>
            </a:endParaRPr>
          </a:p>
        </p:txBody>
      </p:sp>
      <p:sp>
        <p:nvSpPr>
          <p:cNvPr id="28" name="角丸四角形 27"/>
          <p:cNvSpPr/>
          <p:nvPr/>
        </p:nvSpPr>
        <p:spPr>
          <a:xfrm>
            <a:off x="4356000" y="5821550"/>
            <a:ext cx="1260000" cy="540000"/>
          </a:xfrm>
          <a:prstGeom prst="roundRect">
            <a:avLst/>
          </a:prstGeom>
          <a:solidFill>
            <a:srgbClr val="B3E062"/>
          </a:solidFill>
          <a:ln w="25400" cap="flat" cmpd="sng" algn="ctr">
            <a:noFill/>
            <a:prstDash val="solid"/>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ja-JP" altLang="en-US" sz="1300" kern="0" dirty="0">
                <a:latin typeface="Yu Gothic UI" panose="020B0500000000000000" pitchFamily="50" charset="-128"/>
                <a:ea typeface="Yu Gothic UI" panose="020B0500000000000000" pitchFamily="50" charset="-128"/>
                <a:cs typeface="Meiryo UI" panose="020B0604030504040204" pitchFamily="50" charset="-128"/>
              </a:rPr>
              <a:t>期待される効果</a:t>
            </a:r>
            <a:endParaRPr kumimoji="0" lang="en-US" altLang="ja-JP" sz="1300" i="0" u="none" strike="noStrike" kern="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endParaRPr>
          </a:p>
        </p:txBody>
      </p:sp>
      <p:sp>
        <p:nvSpPr>
          <p:cNvPr id="29" name="角丸四角形 28"/>
          <p:cNvSpPr/>
          <p:nvPr/>
        </p:nvSpPr>
        <p:spPr>
          <a:xfrm>
            <a:off x="7917445" y="204877"/>
            <a:ext cx="1748901" cy="849115"/>
          </a:xfrm>
          <a:prstGeom prst="roundRect">
            <a:avLst>
              <a:gd name="adj" fmla="val 779"/>
            </a:avLst>
          </a:prstGeom>
          <a:solidFill>
            <a:srgbClr val="FFCD00"/>
          </a:solidFill>
          <a:ln w="25400" cap="flat" cmpd="sng" algn="ctr">
            <a:noFill/>
            <a:prstDash val="solid"/>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ja-JP" altLang="en-US" sz="3200" kern="0" noProof="0" dirty="0">
                <a:solidFill>
                  <a:srgbClr val="DA291C"/>
                </a:solidFill>
                <a:latin typeface="Yu Gothic UI" panose="020B0500000000000000" pitchFamily="50" charset="-128"/>
                <a:ea typeface="Yu Gothic UI" panose="020B0500000000000000" pitchFamily="50" charset="-128"/>
                <a:cs typeface="Meiryo UI" panose="020B0604030504040204" pitchFamily="50" charset="-128"/>
              </a:rPr>
              <a:t>記載例</a:t>
            </a:r>
            <a:endParaRPr lang="en-US" altLang="ja-JP" sz="3200" kern="0" noProof="0" dirty="0">
              <a:solidFill>
                <a:srgbClr val="DA291C"/>
              </a:solidFill>
              <a:latin typeface="Yu Gothic UI" panose="020B0500000000000000" pitchFamily="50" charset="-128"/>
              <a:ea typeface="Yu Gothic UI" panose="020B0500000000000000" pitchFamily="50" charset="-128"/>
              <a:cs typeface="Meiryo UI" panose="020B0604030504040204" pitchFamily="50" charset="-128"/>
            </a:endParaRPr>
          </a:p>
        </p:txBody>
      </p:sp>
    </p:spTree>
    <p:extLst>
      <p:ext uri="{BB962C8B-B14F-4D97-AF65-F5344CB8AC3E}">
        <p14:creationId xmlns:p14="http://schemas.microsoft.com/office/powerpoint/2010/main" val="38791353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TotalTime>
  <Words>463</Words>
  <Application>Microsoft Office PowerPoint</Application>
  <PresentationFormat>A4 210 x 297 mm</PresentationFormat>
  <Paragraphs>36</Paragraphs>
  <Slides>2</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2</vt:i4>
      </vt:variant>
    </vt:vector>
  </HeadingPairs>
  <TitlesOfParts>
    <vt:vector size="9" baseType="lpstr">
      <vt:lpstr>Yu Gothic UI</vt:lpstr>
      <vt:lpstr>游ゴシック</vt:lpstr>
      <vt:lpstr>Arial</vt:lpstr>
      <vt:lpstr>Calibri</vt:lpstr>
      <vt:lpstr>Calibri Light</vt:lpstr>
      <vt:lpstr>Wingdings 2</vt:lpstr>
      <vt:lpstr>Office テーマ</vt:lpstr>
      <vt:lpstr>PowerPoint プレゼンテーション</vt:lpstr>
      <vt:lpstr>梨木工業有限会社 × 有限会社ＴＮＮシステムズ × 苫小牧高専 ３密を回避する割付おまかせテープ製造方法の改善</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曽根　有紗</dc:creator>
  <cp:lastModifiedBy>曽根　有紗</cp:lastModifiedBy>
  <cp:revision>5</cp:revision>
  <dcterms:created xsi:type="dcterms:W3CDTF">2025-08-29T03:47:44Z</dcterms:created>
  <dcterms:modified xsi:type="dcterms:W3CDTF">2026-05-13T07:58:25Z</dcterms:modified>
</cp:coreProperties>
</file>