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56" r:id="rId2"/>
    <p:sldId id="302"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780" y="6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4B8897-67A9-43A9-B263-98542C9EE534}" type="datetimeFigureOut">
              <a:rPr kumimoji="1" lang="ja-JP" altLang="en-US" smtClean="0"/>
              <a:t>2026/5/25</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4EFB87-9DAC-4F43-A138-0146CF4DA429}" type="slidenum">
              <a:rPr kumimoji="1" lang="ja-JP" altLang="en-US" smtClean="0"/>
              <a:t>‹#›</a:t>
            </a:fld>
            <a:endParaRPr kumimoji="1" lang="ja-JP" altLang="en-US"/>
          </a:p>
        </p:txBody>
      </p:sp>
    </p:spTree>
    <p:extLst>
      <p:ext uri="{BB962C8B-B14F-4D97-AF65-F5344CB8AC3E}">
        <p14:creationId xmlns:p14="http://schemas.microsoft.com/office/powerpoint/2010/main" val="30611992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a:t>
            </a:fld>
            <a:endParaRPr kumimoji="1" lang="ja-JP" altLang="en-US"/>
          </a:p>
        </p:txBody>
      </p:sp>
    </p:spTree>
    <p:extLst>
      <p:ext uri="{BB962C8B-B14F-4D97-AF65-F5344CB8AC3E}">
        <p14:creationId xmlns:p14="http://schemas.microsoft.com/office/powerpoint/2010/main" val="4272425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16BABF0-77F9-43BA-93AF-48A94DD95790}" type="datetimeFigureOut">
              <a:rPr kumimoji="1" lang="ja-JP" altLang="en-US" smtClean="0"/>
              <a:t>2026/5/25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0520A-E9FD-4CD2-B28A-CB01059C7FBA}" type="slidenum">
              <a:rPr kumimoji="1" lang="ja-JP" altLang="en-US" smtClean="0"/>
              <a:t>‹#›</a:t>
            </a:fld>
            <a:endParaRPr kumimoji="1" lang="ja-JP" altLang="en-US"/>
          </a:p>
        </p:txBody>
      </p:sp>
    </p:spTree>
    <p:extLst>
      <p:ext uri="{BB962C8B-B14F-4D97-AF65-F5344CB8AC3E}">
        <p14:creationId xmlns:p14="http://schemas.microsoft.com/office/powerpoint/2010/main" val="3938873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16BABF0-77F9-43BA-93AF-48A94DD95790}" type="datetimeFigureOut">
              <a:rPr kumimoji="1" lang="ja-JP" altLang="en-US" smtClean="0"/>
              <a:t>2026/5/25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0520A-E9FD-4CD2-B28A-CB01059C7FBA}" type="slidenum">
              <a:rPr kumimoji="1" lang="ja-JP" altLang="en-US" smtClean="0"/>
              <a:t>‹#›</a:t>
            </a:fld>
            <a:endParaRPr kumimoji="1" lang="ja-JP" altLang="en-US"/>
          </a:p>
        </p:txBody>
      </p:sp>
    </p:spTree>
    <p:extLst>
      <p:ext uri="{BB962C8B-B14F-4D97-AF65-F5344CB8AC3E}">
        <p14:creationId xmlns:p14="http://schemas.microsoft.com/office/powerpoint/2010/main" val="2248851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16BABF0-77F9-43BA-93AF-48A94DD95790}" type="datetimeFigureOut">
              <a:rPr kumimoji="1" lang="ja-JP" altLang="en-US" smtClean="0"/>
              <a:t>2026/5/25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0520A-E9FD-4CD2-B28A-CB01059C7FBA}" type="slidenum">
              <a:rPr kumimoji="1" lang="ja-JP" altLang="en-US" smtClean="0"/>
              <a:t>‹#›</a:t>
            </a:fld>
            <a:endParaRPr kumimoji="1" lang="ja-JP" altLang="en-US"/>
          </a:p>
        </p:txBody>
      </p:sp>
    </p:spTree>
    <p:extLst>
      <p:ext uri="{BB962C8B-B14F-4D97-AF65-F5344CB8AC3E}">
        <p14:creationId xmlns:p14="http://schemas.microsoft.com/office/powerpoint/2010/main" val="29073644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補足版） コンテンツ左サイド_レベル_Proposal">
    <p:spTree>
      <p:nvGrpSpPr>
        <p:cNvPr id="1" name=""/>
        <p:cNvGrpSpPr/>
        <p:nvPr/>
      </p:nvGrpSpPr>
      <p:grpSpPr>
        <a:xfrm>
          <a:off x="0" y="0"/>
          <a:ext cx="0" cy="0"/>
          <a:chOff x="0" y="0"/>
          <a:chExt cx="0" cy="0"/>
        </a:xfrm>
      </p:grpSpPr>
      <p:sp>
        <p:nvSpPr>
          <p:cNvPr id="6" name="スライド番号プレースホルダ 5"/>
          <p:cNvSpPr>
            <a:spLocks noGrp="1"/>
          </p:cNvSpPr>
          <p:nvPr>
            <p:ph type="sldNum" sz="quarter" idx="10"/>
          </p:nvPr>
        </p:nvSpPr>
        <p:spPr bwMode="gray"/>
        <p:txBody>
          <a:bodyPr/>
          <a:lstStyle>
            <a:lvl1pPr>
              <a:defRPr>
                <a:solidFill>
                  <a:schemeClr val="tx1"/>
                </a:solidFill>
              </a:defRPr>
            </a:lvl1pPr>
          </a:lstStyle>
          <a:p>
            <a:fld id="{E01102E1-88D9-4790-8615-AC810340BF51}" type="slidenum">
              <a:rPr lang="ja-JP" altLang="en-US" smtClean="0"/>
              <a:pPr/>
              <a:t>‹#›</a:t>
            </a:fld>
            <a:endParaRPr lang="ja-JP" altLang="en-US" dirty="0"/>
          </a:p>
        </p:txBody>
      </p:sp>
      <p:sp>
        <p:nvSpPr>
          <p:cNvPr id="8" name="フッター プレースホルダ 7"/>
          <p:cNvSpPr>
            <a:spLocks noGrp="1"/>
          </p:cNvSpPr>
          <p:nvPr>
            <p:ph type="ftr" sz="quarter" idx="11"/>
          </p:nvPr>
        </p:nvSpPr>
        <p:spPr bwMode="gray">
          <a:xfrm>
            <a:off x="705600" y="6588000"/>
            <a:ext cx="4068000" cy="169200"/>
          </a:xfrm>
        </p:spPr>
        <p:txBody>
          <a:bodyPr/>
          <a:lstStyle>
            <a:lvl1pPr>
              <a:defRPr>
                <a:solidFill>
                  <a:schemeClr val="tx1"/>
                </a:solidFill>
              </a:defRPr>
            </a:lvl1pPr>
          </a:lstStyle>
          <a:p>
            <a:endParaRPr lang="en-GB" altLang="en-GB" dirty="0"/>
          </a:p>
        </p:txBody>
      </p:sp>
      <p:sp>
        <p:nvSpPr>
          <p:cNvPr id="10" name="テキスト プレースホルダ 5"/>
          <p:cNvSpPr>
            <a:spLocks noGrp="1"/>
          </p:cNvSpPr>
          <p:nvPr>
            <p:ph type="body" sz="quarter" idx="14" hasCustomPrompt="1"/>
          </p:nvPr>
        </p:nvSpPr>
        <p:spPr bwMode="gray">
          <a:xfrm>
            <a:off x="417000" y="1009580"/>
            <a:ext cx="9072000" cy="457200"/>
          </a:xfrm>
          <a:prstGeom prst="rect">
            <a:avLst/>
          </a:prstGeom>
        </p:spPr>
        <p:txBody>
          <a:bodyPr vert="horz" lIns="72000" tIns="0" rIns="0" bIns="0" rtlCol="0">
            <a:noAutofit/>
          </a:bodyPr>
          <a:lstStyle>
            <a:lvl1pPr>
              <a:defRPr lang="ja-JP" altLang="en-US" sz="1400" baseline="0" dirty="0">
                <a:latin typeface="+mn-lt"/>
                <a:cs typeface="Arial" pitchFamily="34" charset="0"/>
              </a:defRPr>
            </a:lvl1pPr>
          </a:lstStyle>
          <a:p>
            <a:pPr lvl="0">
              <a:spcBef>
                <a:spcPts val="0"/>
              </a:spcBef>
            </a:pPr>
            <a:r>
              <a:rPr kumimoji="1" lang="ja-JP" altLang="en-US" dirty="0"/>
              <a:t>補足文を入力（キーメッセージを補足する内容＜</a:t>
            </a:r>
            <a:r>
              <a:rPr kumimoji="1" lang="en-US" altLang="ja-JP" dirty="0"/>
              <a:t>2</a:t>
            </a:r>
            <a:r>
              <a:rPr kumimoji="1" lang="ja-JP" altLang="en-US" dirty="0"/>
              <a:t>行以内＞）</a:t>
            </a:r>
            <a:endParaRPr kumimoji="1" lang="en-US" altLang="ja-JP" dirty="0"/>
          </a:p>
          <a:p>
            <a:pPr lvl="0">
              <a:spcBef>
                <a:spcPts val="0"/>
              </a:spcBef>
            </a:pPr>
            <a:endParaRPr kumimoji="1" lang="ja-JP" altLang="en-US" dirty="0"/>
          </a:p>
        </p:txBody>
      </p:sp>
      <p:sp>
        <p:nvSpPr>
          <p:cNvPr id="11" name="コンテンツ プレースホルダ 2"/>
          <p:cNvSpPr>
            <a:spLocks noGrp="1"/>
          </p:cNvSpPr>
          <p:nvPr>
            <p:ph idx="1"/>
          </p:nvPr>
        </p:nvSpPr>
        <p:spPr bwMode="gray">
          <a:xfrm>
            <a:off x="417000" y="1944000"/>
            <a:ext cx="4356000" cy="4356000"/>
          </a:xfrm>
          <a:prstGeom prst="rect">
            <a:avLst/>
          </a:prstGeom>
        </p:spPr>
        <p:txBody>
          <a:bodyPr/>
          <a:lstStyle>
            <a:lvl1pPr>
              <a:defRPr baseline="0">
                <a:latin typeface="+mn-lt"/>
                <a:ea typeface="+mn-ea"/>
                <a:cs typeface="Arial" pitchFamily="34" charset="0"/>
              </a:defRPr>
            </a:lvl1pPr>
            <a:lvl2pPr>
              <a:lnSpc>
                <a:spcPct val="106000"/>
              </a:lnSpc>
              <a:spcBef>
                <a:spcPts val="1056"/>
              </a:spcBef>
              <a:defRPr baseline="0">
                <a:latin typeface="+mn-lt"/>
                <a:ea typeface="+mn-ea"/>
                <a:cs typeface="Arial" pitchFamily="34" charset="0"/>
              </a:defRPr>
            </a:lvl2pPr>
            <a:lvl3pPr>
              <a:lnSpc>
                <a:spcPct val="106000"/>
              </a:lnSpc>
              <a:spcBef>
                <a:spcPts val="480"/>
              </a:spcBef>
              <a:defRPr baseline="0">
                <a:latin typeface="+mn-lt"/>
                <a:ea typeface="+mn-ea"/>
                <a:cs typeface="Arial" pitchFamily="34" charset="0"/>
              </a:defRPr>
            </a:lvl3pPr>
            <a:lvl4pPr>
              <a:lnSpc>
                <a:spcPct val="106000"/>
              </a:lnSpc>
              <a:defRPr baseline="0">
                <a:latin typeface="+mn-lt"/>
                <a:ea typeface="+mn-ea"/>
                <a:cs typeface="Arial" pitchFamily="34" charset="0"/>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3" name="テキスト プレースホルダー 2"/>
          <p:cNvSpPr>
            <a:spLocks noGrp="1"/>
          </p:cNvSpPr>
          <p:nvPr>
            <p:ph type="body" sz="quarter" idx="15" hasCustomPrompt="1"/>
          </p:nvPr>
        </p:nvSpPr>
        <p:spPr bwMode="gray">
          <a:xfrm>
            <a:off x="417000" y="1484313"/>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417000" y="136800"/>
            <a:ext cx="9072000" cy="651600"/>
          </a:xfrm>
        </p:spPr>
        <p:txBody>
          <a:bodyPr/>
          <a:lstStyle/>
          <a:p>
            <a:r>
              <a:rPr lang="ja-JP" altLang="en-US" noProof="0"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053067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16BABF0-77F9-43BA-93AF-48A94DD95790}" type="datetimeFigureOut">
              <a:rPr kumimoji="1" lang="ja-JP" altLang="en-US" smtClean="0"/>
              <a:t>2026/5/25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0520A-E9FD-4CD2-B28A-CB01059C7FBA}" type="slidenum">
              <a:rPr kumimoji="1" lang="ja-JP" altLang="en-US" smtClean="0"/>
              <a:t>‹#›</a:t>
            </a:fld>
            <a:endParaRPr kumimoji="1" lang="ja-JP" altLang="en-US"/>
          </a:p>
        </p:txBody>
      </p:sp>
    </p:spTree>
    <p:extLst>
      <p:ext uri="{BB962C8B-B14F-4D97-AF65-F5344CB8AC3E}">
        <p14:creationId xmlns:p14="http://schemas.microsoft.com/office/powerpoint/2010/main" val="2154438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16BABF0-77F9-43BA-93AF-48A94DD95790}" type="datetimeFigureOut">
              <a:rPr kumimoji="1" lang="ja-JP" altLang="en-US" smtClean="0"/>
              <a:t>2026/5/25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0520A-E9FD-4CD2-B28A-CB01059C7FBA}" type="slidenum">
              <a:rPr kumimoji="1" lang="ja-JP" altLang="en-US" smtClean="0"/>
              <a:t>‹#›</a:t>
            </a:fld>
            <a:endParaRPr kumimoji="1" lang="ja-JP" altLang="en-US"/>
          </a:p>
        </p:txBody>
      </p:sp>
    </p:spTree>
    <p:extLst>
      <p:ext uri="{BB962C8B-B14F-4D97-AF65-F5344CB8AC3E}">
        <p14:creationId xmlns:p14="http://schemas.microsoft.com/office/powerpoint/2010/main" val="887332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16BABF0-77F9-43BA-93AF-48A94DD95790}" type="datetimeFigureOut">
              <a:rPr kumimoji="1" lang="ja-JP" altLang="en-US" smtClean="0"/>
              <a:t>2026/5/25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E0520A-E9FD-4CD2-B28A-CB01059C7FBA}" type="slidenum">
              <a:rPr kumimoji="1" lang="ja-JP" altLang="en-US" smtClean="0"/>
              <a:t>‹#›</a:t>
            </a:fld>
            <a:endParaRPr kumimoji="1" lang="ja-JP" altLang="en-US"/>
          </a:p>
        </p:txBody>
      </p:sp>
    </p:spTree>
    <p:extLst>
      <p:ext uri="{BB962C8B-B14F-4D97-AF65-F5344CB8AC3E}">
        <p14:creationId xmlns:p14="http://schemas.microsoft.com/office/powerpoint/2010/main" val="2019170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16BABF0-77F9-43BA-93AF-48A94DD95790}" type="datetimeFigureOut">
              <a:rPr kumimoji="1" lang="ja-JP" altLang="en-US" smtClean="0"/>
              <a:t>2026/5/25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1E0520A-E9FD-4CD2-B28A-CB01059C7FBA}" type="slidenum">
              <a:rPr kumimoji="1" lang="ja-JP" altLang="en-US" smtClean="0"/>
              <a:t>‹#›</a:t>
            </a:fld>
            <a:endParaRPr kumimoji="1" lang="ja-JP" altLang="en-US"/>
          </a:p>
        </p:txBody>
      </p:sp>
    </p:spTree>
    <p:extLst>
      <p:ext uri="{BB962C8B-B14F-4D97-AF65-F5344CB8AC3E}">
        <p14:creationId xmlns:p14="http://schemas.microsoft.com/office/powerpoint/2010/main" val="1760413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16BABF0-77F9-43BA-93AF-48A94DD95790}" type="datetimeFigureOut">
              <a:rPr kumimoji="1" lang="ja-JP" altLang="en-US" smtClean="0"/>
              <a:t>2026/5/25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1E0520A-E9FD-4CD2-B28A-CB01059C7FBA}" type="slidenum">
              <a:rPr kumimoji="1" lang="ja-JP" altLang="en-US" smtClean="0"/>
              <a:t>‹#›</a:t>
            </a:fld>
            <a:endParaRPr kumimoji="1" lang="ja-JP" altLang="en-US"/>
          </a:p>
        </p:txBody>
      </p:sp>
    </p:spTree>
    <p:extLst>
      <p:ext uri="{BB962C8B-B14F-4D97-AF65-F5344CB8AC3E}">
        <p14:creationId xmlns:p14="http://schemas.microsoft.com/office/powerpoint/2010/main" val="3706407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6BABF0-77F9-43BA-93AF-48A94DD95790}" type="datetimeFigureOut">
              <a:rPr kumimoji="1" lang="ja-JP" altLang="en-US" smtClean="0"/>
              <a:t>2026/5/25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1E0520A-E9FD-4CD2-B28A-CB01059C7FBA}" type="slidenum">
              <a:rPr kumimoji="1" lang="ja-JP" altLang="en-US" smtClean="0"/>
              <a:t>‹#›</a:t>
            </a:fld>
            <a:endParaRPr kumimoji="1" lang="ja-JP" altLang="en-US"/>
          </a:p>
        </p:txBody>
      </p:sp>
    </p:spTree>
    <p:extLst>
      <p:ext uri="{BB962C8B-B14F-4D97-AF65-F5344CB8AC3E}">
        <p14:creationId xmlns:p14="http://schemas.microsoft.com/office/powerpoint/2010/main" val="1681489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16BABF0-77F9-43BA-93AF-48A94DD95790}" type="datetimeFigureOut">
              <a:rPr kumimoji="1" lang="ja-JP" altLang="en-US" smtClean="0"/>
              <a:t>2026/5/25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E0520A-E9FD-4CD2-B28A-CB01059C7FBA}" type="slidenum">
              <a:rPr kumimoji="1" lang="ja-JP" altLang="en-US" smtClean="0"/>
              <a:t>‹#›</a:t>
            </a:fld>
            <a:endParaRPr kumimoji="1" lang="ja-JP" altLang="en-US"/>
          </a:p>
        </p:txBody>
      </p:sp>
    </p:spTree>
    <p:extLst>
      <p:ext uri="{BB962C8B-B14F-4D97-AF65-F5344CB8AC3E}">
        <p14:creationId xmlns:p14="http://schemas.microsoft.com/office/powerpoint/2010/main" val="3637168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16BABF0-77F9-43BA-93AF-48A94DD95790}" type="datetimeFigureOut">
              <a:rPr kumimoji="1" lang="ja-JP" altLang="en-US" smtClean="0"/>
              <a:t>2026/5/25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E0520A-E9FD-4CD2-B28A-CB01059C7FBA}" type="slidenum">
              <a:rPr kumimoji="1" lang="ja-JP" altLang="en-US" smtClean="0"/>
              <a:t>‹#›</a:t>
            </a:fld>
            <a:endParaRPr kumimoji="1" lang="ja-JP" altLang="en-US"/>
          </a:p>
        </p:txBody>
      </p:sp>
    </p:spTree>
    <p:extLst>
      <p:ext uri="{BB962C8B-B14F-4D97-AF65-F5344CB8AC3E}">
        <p14:creationId xmlns:p14="http://schemas.microsoft.com/office/powerpoint/2010/main" val="2668977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6BABF0-77F9-43BA-93AF-48A94DD95790}" type="datetimeFigureOut">
              <a:rPr kumimoji="1" lang="ja-JP" altLang="en-US" smtClean="0"/>
              <a:t>2026/5/25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E0520A-E9FD-4CD2-B28A-CB01059C7FBA}" type="slidenum">
              <a:rPr kumimoji="1" lang="ja-JP" altLang="en-US" smtClean="0"/>
              <a:t>‹#›</a:t>
            </a:fld>
            <a:endParaRPr kumimoji="1" lang="ja-JP" altLang="en-US"/>
          </a:p>
        </p:txBody>
      </p:sp>
    </p:spTree>
    <p:extLst>
      <p:ext uri="{BB962C8B-B14F-4D97-AF65-F5344CB8AC3E}">
        <p14:creationId xmlns:p14="http://schemas.microsoft.com/office/powerpoint/2010/main" val="4823637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グループ化 4">
            <a:extLst>
              <a:ext uri="{FF2B5EF4-FFF2-40B4-BE49-F238E27FC236}">
                <a16:creationId xmlns:a16="http://schemas.microsoft.com/office/drawing/2014/main" id="{93E43153-2CEF-48B5-A85A-9DC089DF83B1}"/>
              </a:ext>
            </a:extLst>
          </p:cNvPr>
          <p:cNvGrpSpPr/>
          <p:nvPr/>
        </p:nvGrpSpPr>
        <p:grpSpPr>
          <a:xfrm>
            <a:off x="415911" y="1268320"/>
            <a:ext cx="3749689" cy="216000"/>
            <a:chOff x="415911" y="1268320"/>
            <a:chExt cx="3749689" cy="216000"/>
          </a:xfrm>
        </p:grpSpPr>
        <p:cxnSp>
          <p:nvCxnSpPr>
            <p:cNvPr id="6" name="直線コネクタ 5">
              <a:extLst>
                <a:ext uri="{FF2B5EF4-FFF2-40B4-BE49-F238E27FC236}">
                  <a16:creationId xmlns:a16="http://schemas.microsoft.com/office/drawing/2014/main" id="{91742365-F0C3-4FDF-8BFB-A277A2C0D057}"/>
                </a:ext>
              </a:extLst>
            </p:cNvPr>
            <p:cNvCxnSpPr/>
            <p:nvPr/>
          </p:nvCxnSpPr>
          <p:spPr>
            <a:xfrm flipV="1">
              <a:off x="415911" y="1324181"/>
              <a:ext cx="3749689" cy="1549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6DD2EFD9-B4DD-4ECE-9EEB-A4EC268E1173}"/>
                </a:ext>
              </a:extLst>
            </p:cNvPr>
            <p:cNvSpPr/>
            <p:nvPr/>
          </p:nvSpPr>
          <p:spPr bwMode="gray">
            <a:xfrm>
              <a:off x="1642755" y="1268320"/>
              <a:ext cx="1296002" cy="216000"/>
            </a:xfrm>
            <a:prstGeom prst="rect">
              <a:avLst/>
            </a:prstGeom>
            <a:solidFill>
              <a:schemeClr val="bg1"/>
            </a:solidFill>
            <a:ln w="12700" algn="ctr">
              <a:noFill/>
              <a:miter lim="800000"/>
              <a:headEnd/>
              <a:tailEnd/>
            </a:ln>
          </p:spPr>
          <p:txBody>
            <a:bodyPr wrap="square" lIns="36000" tIns="36000" rIns="36000" bIns="36000" rtlCol="0" anchor="ctr"/>
            <a:lstStyle/>
            <a:p>
              <a:pPr algn="ctr">
                <a:buFont typeface="Wingdings 2" pitchFamily="18" charset="2"/>
                <a:buNone/>
              </a:pPr>
              <a:r>
                <a:rPr kumimoji="1" lang="ja-JP" altLang="en-US" sz="1400" baseline="0" dirty="0">
                  <a:solidFill>
                    <a:schemeClr val="bg2">
                      <a:lumMod val="25000"/>
                    </a:schemeClr>
                  </a:solidFill>
                  <a:latin typeface="Yu Gothic UI" panose="020B0500000000000000" pitchFamily="50" charset="-128"/>
                  <a:ea typeface="Yu Gothic UI" panose="020B0500000000000000" pitchFamily="50" charset="-128"/>
                </a:rPr>
                <a:t>概　要</a:t>
              </a:r>
            </a:p>
          </p:txBody>
        </p:sp>
      </p:grpSp>
      <p:grpSp>
        <p:nvGrpSpPr>
          <p:cNvPr id="8" name="グループ化 7">
            <a:extLst>
              <a:ext uri="{FF2B5EF4-FFF2-40B4-BE49-F238E27FC236}">
                <a16:creationId xmlns:a16="http://schemas.microsoft.com/office/drawing/2014/main" id="{8440BDEB-F377-42D6-B116-492A1E53AED5}"/>
              </a:ext>
            </a:extLst>
          </p:cNvPr>
          <p:cNvGrpSpPr/>
          <p:nvPr/>
        </p:nvGrpSpPr>
        <p:grpSpPr>
          <a:xfrm>
            <a:off x="4267206" y="1235065"/>
            <a:ext cx="5222869" cy="216000"/>
            <a:chOff x="4267206" y="1235065"/>
            <a:chExt cx="5355261" cy="216000"/>
          </a:xfrm>
        </p:grpSpPr>
        <p:cxnSp>
          <p:nvCxnSpPr>
            <p:cNvPr id="9" name="直線コネクタ 8">
              <a:extLst>
                <a:ext uri="{FF2B5EF4-FFF2-40B4-BE49-F238E27FC236}">
                  <a16:creationId xmlns:a16="http://schemas.microsoft.com/office/drawing/2014/main" id="{4FC4D004-5DF0-434B-B58C-4DE8DFC3F249}"/>
                </a:ext>
              </a:extLst>
            </p:cNvPr>
            <p:cNvCxnSpPr/>
            <p:nvPr/>
          </p:nvCxnSpPr>
          <p:spPr>
            <a:xfrm flipV="1">
              <a:off x="4267206" y="1308682"/>
              <a:ext cx="5355261" cy="1549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正方形/長方形 9">
              <a:extLst>
                <a:ext uri="{FF2B5EF4-FFF2-40B4-BE49-F238E27FC236}">
                  <a16:creationId xmlns:a16="http://schemas.microsoft.com/office/drawing/2014/main" id="{6895291C-F3F0-4F8E-8820-C0018C80F9CA}"/>
                </a:ext>
              </a:extLst>
            </p:cNvPr>
            <p:cNvSpPr/>
            <p:nvPr/>
          </p:nvSpPr>
          <p:spPr bwMode="gray">
            <a:xfrm>
              <a:off x="5777745" y="1235065"/>
              <a:ext cx="2333831" cy="216000"/>
            </a:xfrm>
            <a:prstGeom prst="rect">
              <a:avLst/>
            </a:prstGeom>
            <a:solidFill>
              <a:schemeClr val="bg1"/>
            </a:solidFill>
            <a:ln w="12700" algn="ctr">
              <a:noFill/>
              <a:miter lim="800000"/>
              <a:headEnd/>
              <a:tailEnd/>
            </a:ln>
          </p:spPr>
          <p:txBody>
            <a:bodyPr wrap="square" lIns="36000" tIns="36000" rIns="36000" bIns="36000" rtlCol="0" anchor="ctr"/>
            <a:lstStyle/>
            <a:p>
              <a:pPr algn="ctr">
                <a:buFont typeface="Wingdings 2" pitchFamily="18" charset="2"/>
                <a:buNone/>
              </a:pPr>
              <a:r>
                <a:rPr kumimoji="1" lang="ja-JP" altLang="en-US" sz="1400" baseline="0" dirty="0">
                  <a:solidFill>
                    <a:schemeClr val="bg2">
                      <a:lumMod val="25000"/>
                    </a:schemeClr>
                  </a:solidFill>
                  <a:latin typeface="Yu Gothic UI" panose="020B0500000000000000" pitchFamily="50" charset="-128"/>
                  <a:ea typeface="Yu Gothic UI" panose="020B0500000000000000" pitchFamily="50" charset="-128"/>
                </a:rPr>
                <a:t>事業</a:t>
              </a:r>
              <a:r>
                <a:rPr kumimoji="1" lang="ja-JP" altLang="en-US" sz="1400" dirty="0">
                  <a:solidFill>
                    <a:schemeClr val="bg2">
                      <a:lumMod val="25000"/>
                    </a:schemeClr>
                  </a:solidFill>
                  <a:latin typeface="Yu Gothic UI" panose="020B0500000000000000" pitchFamily="50" charset="-128"/>
                  <a:ea typeface="Yu Gothic UI" panose="020B0500000000000000" pitchFamily="50" charset="-128"/>
                </a:rPr>
                <a:t>イメージ（全体像）</a:t>
              </a:r>
              <a:endParaRPr kumimoji="1" lang="ja-JP" altLang="en-US" sz="1400" baseline="0" dirty="0">
                <a:solidFill>
                  <a:schemeClr val="bg2">
                    <a:lumMod val="25000"/>
                  </a:schemeClr>
                </a:solidFill>
                <a:latin typeface="Yu Gothic UI" panose="020B0500000000000000" pitchFamily="50" charset="-128"/>
                <a:ea typeface="Yu Gothic UI" panose="020B0500000000000000" pitchFamily="50" charset="-128"/>
              </a:endParaRPr>
            </a:p>
          </p:txBody>
        </p:sp>
      </p:grpSp>
      <p:sp>
        <p:nvSpPr>
          <p:cNvPr id="11" name="正方形/長方形 10">
            <a:extLst>
              <a:ext uri="{FF2B5EF4-FFF2-40B4-BE49-F238E27FC236}">
                <a16:creationId xmlns:a16="http://schemas.microsoft.com/office/drawing/2014/main" id="{9389AF23-D51A-4C40-A9AC-5DB48360108E}"/>
              </a:ext>
            </a:extLst>
          </p:cNvPr>
          <p:cNvSpPr/>
          <p:nvPr/>
        </p:nvSpPr>
        <p:spPr>
          <a:xfrm>
            <a:off x="504688" y="1933136"/>
            <a:ext cx="3749675" cy="881647"/>
          </a:xfrm>
          <a:prstGeom prst="rect">
            <a:avLst/>
          </a:prstGeom>
          <a:solidFill>
            <a:sysClr val="window" lastClr="FFFFFF"/>
          </a:solidFill>
          <a:ln w="12700" cap="flat" cmpd="sng" algn="ctr">
            <a:noFill/>
            <a:prstDash val="solid"/>
          </a:ln>
          <a:effectLst/>
        </p:spPr>
        <p:txBody>
          <a:bodyPr lIns="72000" tIns="72000" rIns="72000" bIns="72000" rtlCol="0" anchor="t" anchorCtr="0"/>
          <a:lstStyle/>
          <a:p>
            <a:pPr marL="171450" marR="0" lvl="0" indent="-171450" defTabSz="914400" eaLnBrk="1" fontAlgn="ctr" latinLnBrk="0" hangingPunct="1">
              <a:lnSpc>
                <a:spcPct val="100000"/>
              </a:lnSpc>
              <a:spcBef>
                <a:spcPts val="0"/>
              </a:spcBef>
              <a:spcAft>
                <a:spcPts val="600"/>
              </a:spcAft>
              <a:buClrTx/>
              <a:buSzTx/>
              <a:buFont typeface="Arial" panose="020B0604020202020204" pitchFamily="34" charset="0"/>
              <a:buChar char="•"/>
              <a:tabLst/>
              <a:defRPr/>
            </a:pPr>
            <a:r>
              <a:rPr lang="ja-JP" altLang="en-US" sz="1200" kern="0" dirty="0">
                <a:solidFill>
                  <a:schemeClr val="bg2">
                    <a:lumMod val="25000"/>
                  </a:schemeClr>
                </a:solidFill>
                <a:latin typeface="Yu Gothic UI" panose="020B0500000000000000" pitchFamily="50" charset="-128"/>
                <a:ea typeface="Yu Gothic UI" panose="020B0500000000000000" pitchFamily="50" charset="-128"/>
              </a:rPr>
              <a:t>背景や課題を記載</a:t>
            </a:r>
            <a:endParaRPr lang="en-US" altLang="ja-JP" sz="1200" kern="0" dirty="0">
              <a:solidFill>
                <a:schemeClr val="bg2">
                  <a:lumMod val="25000"/>
                </a:schemeClr>
              </a:solidFill>
              <a:latin typeface="Yu Gothic UI" panose="020B0500000000000000" pitchFamily="50" charset="-128"/>
              <a:ea typeface="Yu Gothic UI" panose="020B0500000000000000" pitchFamily="50" charset="-128"/>
            </a:endParaRPr>
          </a:p>
          <a:p>
            <a:pPr marL="171450" marR="0" lvl="0" indent="-171450" defTabSz="914400" eaLnBrk="1" fontAlgn="ctr" latinLnBrk="0" hangingPunct="1">
              <a:lnSpc>
                <a:spcPct val="100000"/>
              </a:lnSpc>
              <a:spcBef>
                <a:spcPts val="0"/>
              </a:spcBef>
              <a:spcAft>
                <a:spcPts val="600"/>
              </a:spcAft>
              <a:buClrTx/>
              <a:buSzTx/>
              <a:buFont typeface="Arial" panose="020B0604020202020204" pitchFamily="34" charset="0"/>
              <a:buChar char="•"/>
              <a:tabLst/>
              <a:defRPr/>
            </a:pPr>
            <a:r>
              <a:rPr lang="ja-JP" altLang="en-US" sz="1200" kern="0" dirty="0">
                <a:solidFill>
                  <a:schemeClr val="bg2">
                    <a:lumMod val="25000"/>
                  </a:schemeClr>
                </a:solidFill>
                <a:latin typeface="Yu Gothic UI" panose="020B0500000000000000" pitchFamily="50" charset="-128"/>
                <a:ea typeface="Yu Gothic UI" panose="020B0500000000000000" pitchFamily="50" charset="-128"/>
              </a:rPr>
              <a:t>先進技術や先進サービスの概要について記載</a:t>
            </a:r>
            <a:endParaRPr lang="en-US" altLang="ja-JP" sz="1200" kern="0" dirty="0">
              <a:solidFill>
                <a:schemeClr val="bg2">
                  <a:lumMod val="25000"/>
                </a:schemeClr>
              </a:solidFill>
              <a:latin typeface="Yu Gothic UI" panose="020B0500000000000000" pitchFamily="50" charset="-128"/>
              <a:ea typeface="Yu Gothic UI" panose="020B0500000000000000" pitchFamily="50" charset="-128"/>
            </a:endParaRPr>
          </a:p>
        </p:txBody>
      </p:sp>
      <p:sp>
        <p:nvSpPr>
          <p:cNvPr id="12" name="正方形/長方形 11">
            <a:extLst>
              <a:ext uri="{FF2B5EF4-FFF2-40B4-BE49-F238E27FC236}">
                <a16:creationId xmlns:a16="http://schemas.microsoft.com/office/drawing/2014/main" id="{AFD6EEE3-CA9D-4317-A299-E4946044B4E7}"/>
              </a:ext>
            </a:extLst>
          </p:cNvPr>
          <p:cNvSpPr/>
          <p:nvPr/>
        </p:nvSpPr>
        <p:spPr>
          <a:xfrm>
            <a:off x="504688" y="3615474"/>
            <a:ext cx="3749675" cy="605830"/>
          </a:xfrm>
          <a:prstGeom prst="rect">
            <a:avLst/>
          </a:prstGeom>
          <a:solidFill>
            <a:sysClr val="window" lastClr="FFFFFF"/>
          </a:solidFill>
          <a:ln w="12700" cap="flat" cmpd="sng" algn="ctr">
            <a:noFill/>
            <a:prstDash val="solid"/>
          </a:ln>
          <a:effectLst/>
        </p:spPr>
        <p:txBody>
          <a:bodyPr lIns="72000" tIns="72000" rIns="72000" bIns="72000" rtlCol="0" anchor="t" anchorCtr="0"/>
          <a:lstStyle/>
          <a:p>
            <a:pPr marL="171450" marR="0" lvl="0" indent="-171450" defTabSz="914400" eaLnBrk="1" fontAlgn="ctr" latinLnBrk="0" hangingPunct="1">
              <a:lnSpc>
                <a:spcPct val="100000"/>
              </a:lnSpc>
              <a:spcBef>
                <a:spcPts val="0"/>
              </a:spcBef>
              <a:spcAft>
                <a:spcPts val="600"/>
              </a:spcAft>
              <a:buClrTx/>
              <a:buSzTx/>
              <a:buFont typeface="Arial" panose="020B0604020202020204" pitchFamily="34" charset="0"/>
              <a:buChar char="•"/>
              <a:tabLst/>
              <a:defRPr/>
            </a:pPr>
            <a:r>
              <a:rPr lang="ja-JP" altLang="en-US" sz="1200" kern="0" dirty="0">
                <a:solidFill>
                  <a:schemeClr val="bg2">
                    <a:lumMod val="25000"/>
                  </a:schemeClr>
                </a:solidFill>
                <a:latin typeface="Yu Gothic UI" panose="020B0500000000000000" pitchFamily="50" charset="-128"/>
                <a:ea typeface="Yu Gothic UI" panose="020B0500000000000000" pitchFamily="50" charset="-128"/>
              </a:rPr>
              <a:t>事業内容を記載</a:t>
            </a:r>
            <a:endParaRPr lang="en-US" altLang="ja-JP" sz="1200" kern="0" dirty="0">
              <a:solidFill>
                <a:schemeClr val="bg2">
                  <a:lumMod val="25000"/>
                </a:schemeClr>
              </a:solidFill>
              <a:latin typeface="Yu Gothic UI" panose="020B0500000000000000" pitchFamily="50" charset="-128"/>
              <a:ea typeface="Yu Gothic UI" panose="020B0500000000000000" pitchFamily="50" charset="-128"/>
            </a:endParaRPr>
          </a:p>
        </p:txBody>
      </p:sp>
      <p:sp>
        <p:nvSpPr>
          <p:cNvPr id="13" name="正方形/長方形 12">
            <a:extLst>
              <a:ext uri="{FF2B5EF4-FFF2-40B4-BE49-F238E27FC236}">
                <a16:creationId xmlns:a16="http://schemas.microsoft.com/office/drawing/2014/main" id="{C252E8A3-0FD7-4B29-96FF-B4F739D8497D}"/>
              </a:ext>
            </a:extLst>
          </p:cNvPr>
          <p:cNvSpPr/>
          <p:nvPr/>
        </p:nvSpPr>
        <p:spPr>
          <a:xfrm>
            <a:off x="378484" y="1624252"/>
            <a:ext cx="1620000" cy="288000"/>
          </a:xfrm>
          <a:prstGeom prst="rect">
            <a:avLst/>
          </a:prstGeom>
          <a:solidFill>
            <a:schemeClr val="bg2">
              <a:lumMod val="25000"/>
            </a:schemeClr>
          </a:solidFill>
          <a:ln w="12700" cap="flat" cmpd="sng" algn="ctr">
            <a:noFill/>
            <a:prstDash val="solid"/>
          </a:ln>
          <a:effectLst/>
        </p:spPr>
        <p:txBody>
          <a:bodyPr lIns="36000" tIns="36000" rIns="36000" bIns="36000" rtlCol="0" anchor="ctr" anchorCtr="0"/>
          <a:lstStyle/>
          <a:p>
            <a:pPr marL="177800" marR="0" lvl="0" indent="-177800" algn="ctr" defTabSz="914400" eaLnBrk="1" fontAlgn="auto" latinLnBrk="0" hangingPunct="1">
              <a:lnSpc>
                <a:spcPct val="100000"/>
              </a:lnSpc>
              <a:spcBef>
                <a:spcPts val="0"/>
              </a:spcBef>
              <a:spcAft>
                <a:spcPts val="0"/>
              </a:spcAft>
              <a:buClrTx/>
              <a:buSzTx/>
              <a:buFontTx/>
              <a:buNone/>
              <a:tabLst/>
              <a:defRPr/>
            </a:pPr>
            <a:r>
              <a:rPr kumimoji="1" lang="ja-JP" altLang="en-US" sz="1300" i="0" u="none" strike="noStrike" kern="0" cap="none" spc="0" normalizeH="0" baseline="0" noProof="0" dirty="0">
                <a:ln>
                  <a:noFill/>
                </a:ln>
                <a:solidFill>
                  <a:schemeClr val="bg1"/>
                </a:solidFill>
                <a:effectLst/>
                <a:uLnTx/>
                <a:uFillTx/>
                <a:latin typeface="Yu Gothic UI" panose="020B0500000000000000" pitchFamily="50" charset="-128"/>
                <a:ea typeface="Yu Gothic UI" panose="020B0500000000000000" pitchFamily="50" charset="-128"/>
              </a:rPr>
              <a:t>背景</a:t>
            </a:r>
            <a:r>
              <a:rPr kumimoji="1" lang="en-US" altLang="ja-JP" sz="1300" i="0" u="none" strike="noStrike" kern="0" cap="none" spc="0" normalizeH="0" baseline="0" noProof="0" dirty="0">
                <a:ln>
                  <a:noFill/>
                </a:ln>
                <a:solidFill>
                  <a:schemeClr val="bg1"/>
                </a:solidFill>
                <a:effectLst/>
                <a:uLnTx/>
                <a:uFillTx/>
                <a:latin typeface="Yu Gothic UI" panose="020B0500000000000000" pitchFamily="50" charset="-128"/>
                <a:ea typeface="Yu Gothic UI" panose="020B0500000000000000" pitchFamily="50" charset="-128"/>
              </a:rPr>
              <a:t>/</a:t>
            </a:r>
            <a:r>
              <a:rPr kumimoji="1" lang="ja-JP" altLang="en-US" sz="1300" i="0" u="none" strike="noStrike" kern="0" cap="none" spc="0" normalizeH="0" baseline="0" noProof="0" dirty="0">
                <a:ln>
                  <a:noFill/>
                </a:ln>
                <a:solidFill>
                  <a:schemeClr val="bg1"/>
                </a:solidFill>
                <a:effectLst/>
                <a:uLnTx/>
                <a:uFillTx/>
                <a:latin typeface="Yu Gothic UI" panose="020B0500000000000000" pitchFamily="50" charset="-128"/>
                <a:ea typeface="Yu Gothic UI" panose="020B0500000000000000" pitchFamily="50" charset="-128"/>
              </a:rPr>
              <a:t>課題</a:t>
            </a:r>
          </a:p>
        </p:txBody>
      </p:sp>
      <p:sp>
        <p:nvSpPr>
          <p:cNvPr id="14" name="正方形/長方形 13">
            <a:extLst>
              <a:ext uri="{FF2B5EF4-FFF2-40B4-BE49-F238E27FC236}">
                <a16:creationId xmlns:a16="http://schemas.microsoft.com/office/drawing/2014/main" id="{B137413E-4720-4692-BDFF-09CC4A93C828}"/>
              </a:ext>
            </a:extLst>
          </p:cNvPr>
          <p:cNvSpPr/>
          <p:nvPr/>
        </p:nvSpPr>
        <p:spPr>
          <a:xfrm>
            <a:off x="378484" y="3324163"/>
            <a:ext cx="1620000" cy="288000"/>
          </a:xfrm>
          <a:prstGeom prst="rect">
            <a:avLst/>
          </a:prstGeom>
          <a:solidFill>
            <a:schemeClr val="bg2">
              <a:lumMod val="25000"/>
            </a:schemeClr>
          </a:solidFill>
          <a:ln w="12700" cap="flat" cmpd="sng" algn="ctr">
            <a:noFill/>
            <a:prstDash val="solid"/>
          </a:ln>
          <a:effectLst/>
        </p:spPr>
        <p:txBody>
          <a:bodyPr lIns="36000" tIns="36000" rIns="36000" bIns="36000" rtlCol="0" anchor="ctr" anchorCtr="0"/>
          <a:lstStyle/>
          <a:p>
            <a:pPr marL="177800" marR="0" lvl="0" indent="-177800" algn="ctr" defTabSz="914400" eaLnBrk="1" fontAlgn="auto" latinLnBrk="0" hangingPunct="1">
              <a:lnSpc>
                <a:spcPct val="100000"/>
              </a:lnSpc>
              <a:spcBef>
                <a:spcPts val="0"/>
              </a:spcBef>
              <a:spcAft>
                <a:spcPts val="0"/>
              </a:spcAft>
              <a:buClrTx/>
              <a:buSzTx/>
              <a:buFontTx/>
              <a:buNone/>
              <a:tabLst/>
              <a:defRPr/>
            </a:pPr>
            <a:r>
              <a:rPr kumimoji="1" lang="ja-JP" altLang="en-US" sz="1300" kern="0" dirty="0">
                <a:solidFill>
                  <a:schemeClr val="bg1"/>
                </a:solidFill>
                <a:latin typeface="Yu Gothic UI" panose="020B0500000000000000" pitchFamily="50" charset="-128"/>
                <a:ea typeface="Yu Gothic UI" panose="020B0500000000000000" pitchFamily="50" charset="-128"/>
              </a:rPr>
              <a:t>事業内容</a:t>
            </a:r>
            <a:endParaRPr kumimoji="1" lang="ja-JP" altLang="en-US" sz="1300" i="0" u="none" strike="noStrike" kern="0" cap="none" spc="0" normalizeH="0" baseline="0" noProof="0" dirty="0">
              <a:ln>
                <a:noFill/>
              </a:ln>
              <a:solidFill>
                <a:schemeClr val="bg1"/>
              </a:solidFill>
              <a:effectLst/>
              <a:uLnTx/>
              <a:uFillTx/>
              <a:latin typeface="Yu Gothic UI" panose="020B0500000000000000" pitchFamily="50" charset="-128"/>
              <a:ea typeface="Yu Gothic UI" panose="020B0500000000000000" pitchFamily="50" charset="-128"/>
            </a:endParaRPr>
          </a:p>
        </p:txBody>
      </p:sp>
      <p:sp>
        <p:nvSpPr>
          <p:cNvPr id="15" name="正方形/長方形 14">
            <a:extLst>
              <a:ext uri="{FF2B5EF4-FFF2-40B4-BE49-F238E27FC236}">
                <a16:creationId xmlns:a16="http://schemas.microsoft.com/office/drawing/2014/main" id="{2D5C76CA-1DB4-4128-A69C-BA399DA7AE23}"/>
              </a:ext>
            </a:extLst>
          </p:cNvPr>
          <p:cNvSpPr/>
          <p:nvPr/>
        </p:nvSpPr>
        <p:spPr bwMode="gray">
          <a:xfrm>
            <a:off x="4288207" y="1624252"/>
            <a:ext cx="5198611" cy="3074748"/>
          </a:xfrm>
          <a:prstGeom prst="rect">
            <a:avLst/>
          </a:prstGeom>
          <a:solidFill>
            <a:schemeClr val="accent1">
              <a:lumMod val="20000"/>
              <a:lumOff val="80000"/>
            </a:schemeClr>
          </a:solidFill>
          <a:ln w="12700" algn="ctr">
            <a:solidFill>
              <a:schemeClr val="accent1">
                <a:lumMod val="60000"/>
                <a:lumOff val="40000"/>
              </a:schemeClr>
            </a:solidFill>
            <a:miter lim="800000"/>
            <a:headEnd/>
            <a:tailEnd/>
          </a:ln>
        </p:spPr>
        <p:txBody>
          <a:bodyPr wrap="square" lIns="36000" tIns="36000" rIns="36000" bIns="36000" rtlCol="0" anchor="ctr"/>
          <a:lstStyle/>
          <a:p>
            <a:pPr algn="ctr">
              <a:buFont typeface="Wingdings 2" pitchFamily="18" charset="2"/>
              <a:buNone/>
            </a:pPr>
            <a:r>
              <a:rPr kumimoji="1" lang="ja-JP" altLang="en-US" sz="1200" baseline="0" dirty="0">
                <a:solidFill>
                  <a:schemeClr val="bg2">
                    <a:lumMod val="25000"/>
                  </a:schemeClr>
                </a:solidFill>
                <a:latin typeface="Yu Gothic UI" panose="020B0500000000000000" pitchFamily="50" charset="-128"/>
                <a:ea typeface="Yu Gothic UI" panose="020B0500000000000000" pitchFamily="50" charset="-128"/>
              </a:rPr>
              <a:t>各企業（</a:t>
            </a:r>
            <a:r>
              <a:rPr kumimoji="1" lang="ja-JP" altLang="en-US" sz="1200" dirty="0">
                <a:solidFill>
                  <a:schemeClr val="bg2">
                    <a:lumMod val="25000"/>
                  </a:schemeClr>
                </a:solidFill>
                <a:latin typeface="Yu Gothic UI" panose="020B0500000000000000" pitchFamily="50" charset="-128"/>
                <a:ea typeface="Yu Gothic UI" panose="020B0500000000000000" pitchFamily="50" charset="-128"/>
              </a:rPr>
              <a:t>申請者及び先進技術や先進サービスを持つ事業者）</a:t>
            </a:r>
            <a:r>
              <a:rPr kumimoji="1" lang="ja-JP" altLang="en-US" sz="1200" baseline="0" dirty="0">
                <a:solidFill>
                  <a:schemeClr val="bg2">
                    <a:lumMod val="25000"/>
                  </a:schemeClr>
                </a:solidFill>
                <a:latin typeface="Yu Gothic UI" panose="020B0500000000000000" pitchFamily="50" charset="-128"/>
                <a:ea typeface="Yu Gothic UI" panose="020B0500000000000000" pitchFamily="50" charset="-128"/>
              </a:rPr>
              <a:t>の役割や</a:t>
            </a:r>
            <a:endParaRPr kumimoji="1" lang="en-US" altLang="ja-JP" sz="1200" baseline="0" dirty="0">
              <a:solidFill>
                <a:schemeClr val="bg2">
                  <a:lumMod val="25000"/>
                </a:schemeClr>
              </a:solidFill>
              <a:latin typeface="Yu Gothic UI" panose="020B0500000000000000" pitchFamily="50" charset="-128"/>
              <a:ea typeface="Yu Gothic UI" panose="020B0500000000000000" pitchFamily="50" charset="-128"/>
            </a:endParaRPr>
          </a:p>
          <a:p>
            <a:pPr algn="ctr">
              <a:buFont typeface="Wingdings 2" pitchFamily="18" charset="2"/>
              <a:buNone/>
            </a:pPr>
            <a:r>
              <a:rPr kumimoji="1" lang="ja-JP" altLang="en-US" sz="1200" baseline="0" dirty="0">
                <a:solidFill>
                  <a:schemeClr val="bg2">
                    <a:lumMod val="25000"/>
                  </a:schemeClr>
                </a:solidFill>
                <a:latin typeface="Yu Gothic UI" panose="020B0500000000000000" pitchFamily="50" charset="-128"/>
                <a:ea typeface="Yu Gothic UI" panose="020B0500000000000000" pitchFamily="50" charset="-128"/>
              </a:rPr>
              <a:t>地域への波及イメージや裨益する層等についてポンチ絵で記載する</a:t>
            </a:r>
          </a:p>
        </p:txBody>
      </p:sp>
      <p:sp>
        <p:nvSpPr>
          <p:cNvPr id="16" name="正方形/長方形 15">
            <a:extLst>
              <a:ext uri="{FF2B5EF4-FFF2-40B4-BE49-F238E27FC236}">
                <a16:creationId xmlns:a16="http://schemas.microsoft.com/office/drawing/2014/main" id="{541E80FD-B317-4FD7-B568-54DFAA7C3E58}"/>
              </a:ext>
            </a:extLst>
          </p:cNvPr>
          <p:cNvSpPr/>
          <p:nvPr/>
        </p:nvSpPr>
        <p:spPr>
          <a:xfrm>
            <a:off x="378484" y="4980358"/>
            <a:ext cx="1620000" cy="288000"/>
          </a:xfrm>
          <a:prstGeom prst="rect">
            <a:avLst/>
          </a:prstGeom>
          <a:solidFill>
            <a:schemeClr val="bg2">
              <a:lumMod val="25000"/>
            </a:schemeClr>
          </a:solidFill>
          <a:ln w="12700" cap="flat" cmpd="sng" algn="ctr">
            <a:noFill/>
            <a:prstDash val="solid"/>
          </a:ln>
          <a:effectLst/>
        </p:spPr>
        <p:txBody>
          <a:bodyPr lIns="36000" tIns="36000" rIns="36000" bIns="36000" rtlCol="0" anchor="ctr" anchorCtr="0"/>
          <a:lstStyle/>
          <a:p>
            <a:pPr marL="177800" marR="0" lvl="0" indent="-177800" algn="ctr" defTabSz="914400" eaLnBrk="1" fontAlgn="auto" latinLnBrk="0" hangingPunct="1">
              <a:lnSpc>
                <a:spcPct val="100000"/>
              </a:lnSpc>
              <a:spcBef>
                <a:spcPts val="0"/>
              </a:spcBef>
              <a:spcAft>
                <a:spcPts val="0"/>
              </a:spcAft>
              <a:buClrTx/>
              <a:buSzTx/>
              <a:buFontTx/>
              <a:buNone/>
              <a:tabLst/>
              <a:defRPr/>
            </a:pPr>
            <a:r>
              <a:rPr kumimoji="1" lang="ja-JP" altLang="en-US" sz="1300" i="0" u="none" strike="noStrike" kern="0" cap="none" spc="0" normalizeH="0" baseline="0" noProof="0" dirty="0">
                <a:ln>
                  <a:noFill/>
                </a:ln>
                <a:solidFill>
                  <a:schemeClr val="bg1"/>
                </a:solidFill>
                <a:effectLst/>
                <a:uLnTx/>
                <a:uFillTx/>
                <a:latin typeface="Yu Gothic UI" panose="020B0500000000000000" pitchFamily="50" charset="-128"/>
                <a:ea typeface="Yu Gothic UI" panose="020B0500000000000000" pitchFamily="50" charset="-128"/>
              </a:rPr>
              <a:t>事業効果／成果</a:t>
            </a:r>
          </a:p>
        </p:txBody>
      </p:sp>
      <p:sp>
        <p:nvSpPr>
          <p:cNvPr id="17" name="正方形/長方形 16">
            <a:extLst>
              <a:ext uri="{FF2B5EF4-FFF2-40B4-BE49-F238E27FC236}">
                <a16:creationId xmlns:a16="http://schemas.microsoft.com/office/drawing/2014/main" id="{E12A219A-B345-4811-89D1-BD202B15EDB0}"/>
              </a:ext>
            </a:extLst>
          </p:cNvPr>
          <p:cNvSpPr/>
          <p:nvPr/>
        </p:nvSpPr>
        <p:spPr>
          <a:xfrm>
            <a:off x="504688" y="5289242"/>
            <a:ext cx="3749675" cy="605830"/>
          </a:xfrm>
          <a:prstGeom prst="rect">
            <a:avLst/>
          </a:prstGeom>
          <a:solidFill>
            <a:sysClr val="window" lastClr="FFFFFF"/>
          </a:solidFill>
          <a:ln w="12700" cap="flat" cmpd="sng" algn="ctr">
            <a:noFill/>
            <a:prstDash val="solid"/>
          </a:ln>
          <a:effectLst/>
        </p:spPr>
        <p:txBody>
          <a:bodyPr lIns="72000" tIns="72000" rIns="72000" bIns="72000" rtlCol="0" anchor="t" anchorCtr="0"/>
          <a:lstStyle/>
          <a:p>
            <a:pPr marL="171450" marR="0" lvl="0" indent="-171450" defTabSz="914400" eaLnBrk="1" fontAlgn="ctr" latinLnBrk="0" hangingPunct="1">
              <a:lnSpc>
                <a:spcPct val="100000"/>
              </a:lnSpc>
              <a:spcBef>
                <a:spcPts val="0"/>
              </a:spcBef>
              <a:spcAft>
                <a:spcPts val="600"/>
              </a:spcAft>
              <a:buClrTx/>
              <a:buSzTx/>
              <a:buFont typeface="Arial" panose="020B0604020202020204" pitchFamily="34" charset="0"/>
              <a:buChar char="•"/>
              <a:tabLst/>
              <a:defRPr/>
            </a:pPr>
            <a:r>
              <a:rPr lang="ja-JP" altLang="en-US" sz="1200" kern="0" dirty="0">
                <a:solidFill>
                  <a:schemeClr val="bg2">
                    <a:lumMod val="25000"/>
                  </a:schemeClr>
                </a:solidFill>
                <a:latin typeface="Yu Gothic UI" panose="020B0500000000000000" pitchFamily="50" charset="-128"/>
                <a:ea typeface="Yu Gothic UI" panose="020B0500000000000000" pitchFamily="50" charset="-128"/>
              </a:rPr>
              <a:t>事業の効果／成果を記載</a:t>
            </a:r>
            <a:endParaRPr lang="en-US" altLang="ja-JP" sz="1200" kern="0" dirty="0">
              <a:solidFill>
                <a:schemeClr val="bg2">
                  <a:lumMod val="25000"/>
                </a:schemeClr>
              </a:solidFill>
              <a:latin typeface="Yu Gothic UI" panose="020B0500000000000000" pitchFamily="50" charset="-128"/>
              <a:ea typeface="Yu Gothic UI" panose="020B0500000000000000" pitchFamily="50" charset="-128"/>
            </a:endParaRPr>
          </a:p>
          <a:p>
            <a:pPr marL="171450" marR="0" lvl="0" indent="-171450" defTabSz="914400" eaLnBrk="1" fontAlgn="ctr" latinLnBrk="0" hangingPunct="1">
              <a:lnSpc>
                <a:spcPct val="100000"/>
              </a:lnSpc>
              <a:spcBef>
                <a:spcPts val="0"/>
              </a:spcBef>
              <a:spcAft>
                <a:spcPts val="600"/>
              </a:spcAft>
              <a:buClrTx/>
              <a:buSzTx/>
              <a:buFont typeface="Arial" panose="020B0604020202020204" pitchFamily="34" charset="0"/>
              <a:buChar char="•"/>
              <a:tabLst/>
              <a:defRPr/>
            </a:pPr>
            <a:r>
              <a:rPr lang="ja-JP" altLang="en-US" sz="1200" kern="0" dirty="0">
                <a:solidFill>
                  <a:schemeClr val="bg2">
                    <a:lumMod val="25000"/>
                  </a:schemeClr>
                </a:solidFill>
                <a:latin typeface="Yu Gothic UI" panose="020B0500000000000000" pitchFamily="50" charset="-128"/>
                <a:ea typeface="Yu Gothic UI" panose="020B0500000000000000" pitchFamily="50" charset="-128"/>
              </a:rPr>
              <a:t>地域への波及効果を記載</a:t>
            </a:r>
            <a:endParaRPr lang="en-US" altLang="ja-JP" sz="1200" kern="0" dirty="0">
              <a:solidFill>
                <a:schemeClr val="bg2">
                  <a:lumMod val="25000"/>
                </a:schemeClr>
              </a:solidFill>
              <a:latin typeface="Yu Gothic UI" panose="020B0500000000000000" pitchFamily="50" charset="-128"/>
              <a:ea typeface="Yu Gothic UI" panose="020B0500000000000000" pitchFamily="50" charset="-128"/>
            </a:endParaRPr>
          </a:p>
        </p:txBody>
      </p:sp>
      <p:sp>
        <p:nvSpPr>
          <p:cNvPr id="18" name="正方形/長方形 17">
            <a:extLst>
              <a:ext uri="{FF2B5EF4-FFF2-40B4-BE49-F238E27FC236}">
                <a16:creationId xmlns:a16="http://schemas.microsoft.com/office/drawing/2014/main" id="{9ACBB7CE-7668-4D17-8C0C-8906D49E600A}"/>
              </a:ext>
            </a:extLst>
          </p:cNvPr>
          <p:cNvSpPr/>
          <p:nvPr/>
        </p:nvSpPr>
        <p:spPr bwMode="gray">
          <a:xfrm>
            <a:off x="4299267" y="5104317"/>
            <a:ext cx="5198611" cy="1173696"/>
          </a:xfrm>
          <a:prstGeom prst="rect">
            <a:avLst/>
          </a:prstGeom>
          <a:solidFill>
            <a:schemeClr val="accent1">
              <a:lumMod val="20000"/>
              <a:lumOff val="80000"/>
            </a:schemeClr>
          </a:solidFill>
          <a:ln w="12700" algn="ctr">
            <a:solidFill>
              <a:schemeClr val="accent1">
                <a:lumMod val="60000"/>
                <a:lumOff val="40000"/>
              </a:schemeClr>
            </a:solidFill>
            <a:miter lim="800000"/>
            <a:headEnd/>
            <a:tailEnd/>
          </a:ln>
        </p:spPr>
        <p:txBody>
          <a:bodyPr wrap="square" lIns="36000" tIns="36000" rIns="36000" bIns="36000" rtlCol="0" anchor="ctr"/>
          <a:lstStyle/>
          <a:p>
            <a:pPr algn="ctr">
              <a:buFont typeface="Wingdings 2" pitchFamily="18" charset="2"/>
              <a:buNone/>
            </a:pPr>
            <a:r>
              <a:rPr kumimoji="1" lang="ja-JP" altLang="en-US" sz="1200" dirty="0">
                <a:solidFill>
                  <a:schemeClr val="bg2">
                    <a:lumMod val="25000"/>
                  </a:schemeClr>
                </a:solidFill>
                <a:latin typeface="Yu Gothic UI" panose="020B0500000000000000" pitchFamily="50" charset="-128"/>
                <a:ea typeface="Yu Gothic UI" panose="020B0500000000000000" pitchFamily="50" charset="-128"/>
              </a:rPr>
              <a:t>今後の事業展開について記載</a:t>
            </a:r>
            <a:endParaRPr kumimoji="1" lang="ja-JP" altLang="en-US" sz="1200" baseline="0" dirty="0">
              <a:solidFill>
                <a:schemeClr val="bg2">
                  <a:lumMod val="25000"/>
                </a:schemeClr>
              </a:solidFill>
              <a:latin typeface="Yu Gothic UI" panose="020B0500000000000000" pitchFamily="50" charset="-128"/>
              <a:ea typeface="Yu Gothic UI" panose="020B0500000000000000" pitchFamily="50" charset="-128"/>
            </a:endParaRPr>
          </a:p>
        </p:txBody>
      </p:sp>
      <p:sp>
        <p:nvSpPr>
          <p:cNvPr id="19" name="テキスト ボックス 18">
            <a:extLst>
              <a:ext uri="{FF2B5EF4-FFF2-40B4-BE49-F238E27FC236}">
                <a16:creationId xmlns:a16="http://schemas.microsoft.com/office/drawing/2014/main" id="{C3163484-C22F-4367-B667-F2B8B36E4497}"/>
              </a:ext>
            </a:extLst>
          </p:cNvPr>
          <p:cNvSpPr txBox="1"/>
          <p:nvPr/>
        </p:nvSpPr>
        <p:spPr>
          <a:xfrm>
            <a:off x="248575" y="190274"/>
            <a:ext cx="7948010" cy="830997"/>
          </a:xfrm>
          <a:prstGeom prst="rect">
            <a:avLst/>
          </a:prstGeom>
          <a:noFill/>
        </p:spPr>
        <p:txBody>
          <a:bodyPr wrap="none" rtlCol="0">
            <a:spAutoFit/>
          </a:bodyPr>
          <a:lstStyle/>
          <a:p>
            <a:r>
              <a:rPr kumimoji="1" lang="ja-JP" altLang="en-US" sz="2400" dirty="0">
                <a:solidFill>
                  <a:schemeClr val="bg2">
                    <a:lumMod val="25000"/>
                  </a:schemeClr>
                </a:solidFill>
                <a:latin typeface="Yu Gothic UI" panose="020B0500000000000000" pitchFamily="50" charset="-128"/>
                <a:ea typeface="Yu Gothic UI" panose="020B0500000000000000" pitchFamily="50" charset="-128"/>
              </a:rPr>
              <a:t>＜申請者＞ </a:t>
            </a:r>
            <a:r>
              <a:rPr kumimoji="1" lang="en-US" altLang="ja-JP" sz="2400" dirty="0">
                <a:solidFill>
                  <a:schemeClr val="bg2">
                    <a:lumMod val="25000"/>
                  </a:schemeClr>
                </a:solidFill>
                <a:latin typeface="Yu Gothic UI" panose="020B0500000000000000" pitchFamily="50" charset="-128"/>
                <a:ea typeface="Yu Gothic UI" panose="020B0500000000000000" pitchFamily="50" charset="-128"/>
              </a:rPr>
              <a:t>×</a:t>
            </a:r>
            <a:r>
              <a:rPr kumimoji="1" lang="ja-JP" altLang="en-US" sz="2400" dirty="0">
                <a:solidFill>
                  <a:schemeClr val="bg2">
                    <a:lumMod val="25000"/>
                  </a:schemeClr>
                </a:solidFill>
                <a:latin typeface="Yu Gothic UI" panose="020B0500000000000000" pitchFamily="50" charset="-128"/>
                <a:ea typeface="Yu Gothic UI" panose="020B0500000000000000" pitchFamily="50" charset="-128"/>
              </a:rPr>
              <a:t> ＜連携事業者・共同研究機関 </a:t>
            </a:r>
            <a:r>
              <a:rPr kumimoji="1" lang="en-US" altLang="ja-JP" sz="1100" dirty="0">
                <a:solidFill>
                  <a:srgbClr val="FF0000"/>
                </a:solidFill>
                <a:latin typeface="Yu Gothic UI" panose="020B0500000000000000" pitchFamily="50" charset="-128"/>
                <a:ea typeface="Yu Gothic UI" panose="020B0500000000000000" pitchFamily="50" charset="-128"/>
              </a:rPr>
              <a:t>※</a:t>
            </a:r>
            <a:r>
              <a:rPr kumimoji="1" lang="ja-JP" altLang="en-US" sz="1100" dirty="0">
                <a:solidFill>
                  <a:srgbClr val="FF0000"/>
                </a:solidFill>
                <a:latin typeface="Yu Gothic UI" panose="020B0500000000000000" pitchFamily="50" charset="-128"/>
                <a:ea typeface="Yu Gothic UI" panose="020B0500000000000000" pitchFamily="50" charset="-128"/>
              </a:rPr>
              <a:t>単独事業であれば省略可</a:t>
            </a:r>
            <a:r>
              <a:rPr kumimoji="1" lang="ja-JP" altLang="en-US" sz="2400" dirty="0">
                <a:solidFill>
                  <a:schemeClr val="bg2">
                    <a:lumMod val="25000"/>
                  </a:schemeClr>
                </a:solidFill>
                <a:latin typeface="Yu Gothic UI" panose="020B0500000000000000" pitchFamily="50" charset="-128"/>
                <a:ea typeface="Yu Gothic UI" panose="020B0500000000000000" pitchFamily="50" charset="-128"/>
              </a:rPr>
              <a:t>＞</a:t>
            </a:r>
            <a:endParaRPr kumimoji="1" lang="en-US" altLang="ja-JP" sz="2400" dirty="0">
              <a:solidFill>
                <a:schemeClr val="bg2">
                  <a:lumMod val="25000"/>
                </a:schemeClr>
              </a:solidFill>
              <a:latin typeface="Yu Gothic UI" panose="020B0500000000000000" pitchFamily="50" charset="-128"/>
              <a:ea typeface="Yu Gothic UI" panose="020B0500000000000000" pitchFamily="50" charset="-128"/>
            </a:endParaRPr>
          </a:p>
          <a:p>
            <a:r>
              <a:rPr kumimoji="1" lang="ja-JP" altLang="en-US" sz="2400" dirty="0">
                <a:solidFill>
                  <a:schemeClr val="bg2">
                    <a:lumMod val="25000"/>
                  </a:schemeClr>
                </a:solidFill>
                <a:latin typeface="Yu Gothic UI" panose="020B0500000000000000" pitchFamily="50" charset="-128"/>
                <a:ea typeface="Yu Gothic UI" panose="020B0500000000000000" pitchFamily="50" charset="-128"/>
              </a:rPr>
              <a:t>＜事業の名称＞</a:t>
            </a:r>
            <a:endParaRPr kumimoji="1" lang="en-US" altLang="ja-JP" sz="2400" dirty="0">
              <a:solidFill>
                <a:schemeClr val="bg2">
                  <a:lumMod val="25000"/>
                </a:schemeClr>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3616822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p:cNvSpPr>
            <a:spLocks noGrp="1"/>
          </p:cNvSpPr>
          <p:nvPr>
            <p:ph type="title"/>
          </p:nvPr>
        </p:nvSpPr>
        <p:spPr>
          <a:xfrm>
            <a:off x="323483" y="289529"/>
            <a:ext cx="9072000" cy="651600"/>
          </a:xfrm>
        </p:spPr>
        <p:txBody>
          <a:bodyPr>
            <a:noAutofit/>
          </a:bodyPr>
          <a:lstStyle/>
          <a:p>
            <a:r>
              <a:rPr lang="ja-JP" altLang="en-US" sz="2000" dirty="0">
                <a:latin typeface="Yu Gothic UI" panose="020B0500000000000000" pitchFamily="50" charset="-128"/>
                <a:ea typeface="Yu Gothic UI" panose="020B0500000000000000" pitchFamily="50" charset="-128"/>
              </a:rPr>
              <a:t>株式会社ホテルニュー王子 </a:t>
            </a:r>
            <a:r>
              <a:rPr lang="en-US" altLang="ja-JP" sz="2000" dirty="0">
                <a:latin typeface="Yu Gothic UI" panose="020B0500000000000000" pitchFamily="50" charset="-128"/>
                <a:ea typeface="Yu Gothic UI" panose="020B0500000000000000" pitchFamily="50" charset="-128"/>
              </a:rPr>
              <a:t>×</a:t>
            </a:r>
            <a:r>
              <a:rPr lang="ja-JP" altLang="en-US" sz="2000" dirty="0">
                <a:latin typeface="Yu Gothic UI" panose="020B0500000000000000" pitchFamily="50" charset="-128"/>
                <a:ea typeface="Yu Gothic UI" panose="020B0500000000000000" pitchFamily="50" charset="-128"/>
              </a:rPr>
              <a:t> 株式会社</a:t>
            </a:r>
            <a:r>
              <a:rPr lang="en-US" altLang="ja-JP" sz="2000" dirty="0">
                <a:latin typeface="Yu Gothic UI" panose="020B0500000000000000" pitchFamily="50" charset="-128"/>
                <a:ea typeface="Yu Gothic UI" panose="020B0500000000000000" pitchFamily="50" charset="-128"/>
              </a:rPr>
              <a:t>MARS</a:t>
            </a:r>
            <a:r>
              <a:rPr lang="ja-JP" altLang="en-US" sz="2000" dirty="0">
                <a:latin typeface="Yu Gothic UI" panose="020B0500000000000000" pitchFamily="50" charset="-128"/>
                <a:ea typeface="Yu Gothic UI" panose="020B0500000000000000" pitchFamily="50" charset="-128"/>
              </a:rPr>
              <a:t> </a:t>
            </a:r>
            <a:r>
              <a:rPr lang="en-US" altLang="ja-JP" sz="2000" dirty="0">
                <a:latin typeface="Yu Gothic UI" panose="020B0500000000000000" pitchFamily="50" charset="-128"/>
                <a:ea typeface="Yu Gothic UI" panose="020B0500000000000000" pitchFamily="50" charset="-128"/>
              </a:rPr>
              <a:t>Company</a:t>
            </a:r>
            <a:br>
              <a:rPr lang="en-US" altLang="ja-JP" sz="2000" dirty="0">
                <a:latin typeface="Yu Gothic UI" panose="020B0500000000000000" pitchFamily="50" charset="-128"/>
                <a:ea typeface="Yu Gothic UI" panose="020B0500000000000000" pitchFamily="50" charset="-128"/>
              </a:rPr>
            </a:br>
            <a:r>
              <a:rPr lang="ja-JP" altLang="en-US" sz="2000" dirty="0">
                <a:latin typeface="Yu Gothic UI" panose="020B0500000000000000" pitchFamily="50" charset="-128"/>
                <a:ea typeface="Yu Gothic UI" panose="020B0500000000000000" pitchFamily="50" charset="-128"/>
              </a:rPr>
              <a:t>新方式冷蔵庫導入に係る効果実証事業</a:t>
            </a:r>
            <a:endParaRPr kumimoji="1" lang="ja-JP" altLang="en-US" sz="2000" dirty="0">
              <a:latin typeface="Yu Gothic UI" panose="020B0500000000000000" pitchFamily="50" charset="-128"/>
              <a:ea typeface="Yu Gothic UI" panose="020B0500000000000000" pitchFamily="50" charset="-128"/>
            </a:endParaRPr>
          </a:p>
        </p:txBody>
      </p:sp>
      <p:sp>
        <p:nvSpPr>
          <p:cNvPr id="17" name="スライド番号プレースホルダー 16"/>
          <p:cNvSpPr>
            <a:spLocks noGrp="1"/>
          </p:cNvSpPr>
          <p:nvPr>
            <p:ph type="sldNum" sz="quarter" idx="10"/>
          </p:nvPr>
        </p:nvSpPr>
        <p:spPr/>
        <p:txBody>
          <a:bodyPr/>
          <a:lstStyle/>
          <a:p>
            <a:fld id="{E01102E1-88D9-4790-8615-AC810340BF51}" type="slidenum">
              <a:rPr lang="ja-JP" altLang="en-US" smtClean="0">
                <a:latin typeface="Yu Gothic UI" panose="020B0500000000000000" pitchFamily="50" charset="-128"/>
                <a:ea typeface="Yu Gothic UI" panose="020B0500000000000000" pitchFamily="50" charset="-128"/>
              </a:rPr>
              <a:pPr/>
              <a:t>2</a:t>
            </a:fld>
            <a:endParaRPr lang="ja-JP" altLang="en-US" dirty="0">
              <a:latin typeface="Yu Gothic UI" panose="020B0500000000000000" pitchFamily="50" charset="-128"/>
              <a:ea typeface="Yu Gothic UI" panose="020B0500000000000000" pitchFamily="50" charset="-128"/>
            </a:endParaRPr>
          </a:p>
        </p:txBody>
      </p:sp>
      <p:cxnSp>
        <p:nvCxnSpPr>
          <p:cNvPr id="41" name="直線コネクタ 40"/>
          <p:cNvCxnSpPr/>
          <p:nvPr/>
        </p:nvCxnSpPr>
        <p:spPr>
          <a:xfrm flipV="1">
            <a:off x="415912" y="1334575"/>
            <a:ext cx="3420000" cy="1549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42" name="正方形/長方形 41"/>
          <p:cNvSpPr/>
          <p:nvPr/>
        </p:nvSpPr>
        <p:spPr bwMode="gray">
          <a:xfrm>
            <a:off x="1380568" y="1230313"/>
            <a:ext cx="1490688" cy="212751"/>
          </a:xfrm>
          <a:prstGeom prst="rect">
            <a:avLst/>
          </a:prstGeom>
          <a:solidFill>
            <a:schemeClr val="bg1"/>
          </a:solidFill>
          <a:ln w="12700" algn="ctr">
            <a:noFill/>
            <a:miter lim="800000"/>
            <a:headEnd/>
            <a:tailEnd/>
          </a:ln>
        </p:spPr>
        <p:txBody>
          <a:bodyPr wrap="square" lIns="36000" tIns="36000" rIns="36000" bIns="36000" rtlCol="0" anchor="ctr"/>
          <a:lstStyle/>
          <a:p>
            <a:pPr algn="ctr">
              <a:buFont typeface="Wingdings 2" pitchFamily="18" charset="2"/>
              <a:buNone/>
            </a:pPr>
            <a:r>
              <a:rPr kumimoji="1" lang="ja-JP" altLang="en-US" sz="1200" baseline="0" dirty="0">
                <a:latin typeface="Yu Gothic UI" panose="020B0500000000000000" pitchFamily="50" charset="-128"/>
                <a:ea typeface="Yu Gothic UI" panose="020B0500000000000000" pitchFamily="50" charset="-128"/>
              </a:rPr>
              <a:t>プロジェクト概要</a:t>
            </a:r>
          </a:p>
        </p:txBody>
      </p:sp>
      <p:grpSp>
        <p:nvGrpSpPr>
          <p:cNvPr id="8" name="グループ化 7"/>
          <p:cNvGrpSpPr/>
          <p:nvPr/>
        </p:nvGrpSpPr>
        <p:grpSpPr>
          <a:xfrm>
            <a:off x="4175760" y="1230313"/>
            <a:ext cx="5355261" cy="212751"/>
            <a:chOff x="5173333" y="1230313"/>
            <a:chExt cx="4357688" cy="212751"/>
          </a:xfrm>
        </p:grpSpPr>
        <p:cxnSp>
          <p:nvCxnSpPr>
            <p:cNvPr id="44" name="直線コネクタ 43"/>
            <p:cNvCxnSpPr/>
            <p:nvPr/>
          </p:nvCxnSpPr>
          <p:spPr>
            <a:xfrm flipV="1">
              <a:off x="5173333" y="1334575"/>
              <a:ext cx="4357688" cy="1549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56" name="正方形/長方形 55"/>
            <p:cNvSpPr/>
            <p:nvPr/>
          </p:nvSpPr>
          <p:spPr bwMode="gray">
            <a:xfrm>
              <a:off x="6506504" y="1230313"/>
              <a:ext cx="1691346" cy="212751"/>
            </a:xfrm>
            <a:prstGeom prst="rect">
              <a:avLst/>
            </a:prstGeom>
            <a:solidFill>
              <a:schemeClr val="bg1"/>
            </a:solidFill>
            <a:ln w="12700" algn="ctr">
              <a:noFill/>
              <a:miter lim="800000"/>
              <a:headEnd/>
              <a:tailEnd/>
            </a:ln>
          </p:spPr>
          <p:txBody>
            <a:bodyPr wrap="square" lIns="36000" tIns="36000" rIns="36000" bIns="36000" rtlCol="0" anchor="ctr"/>
            <a:lstStyle/>
            <a:p>
              <a:pPr algn="ctr">
                <a:buFont typeface="Wingdings 2" pitchFamily="18" charset="2"/>
                <a:buNone/>
              </a:pPr>
              <a:r>
                <a:rPr kumimoji="1" lang="ja-JP" altLang="en-US" sz="1200" baseline="0" dirty="0">
                  <a:latin typeface="Yu Gothic UI" panose="020B0500000000000000" pitchFamily="50" charset="-128"/>
                  <a:ea typeface="Yu Gothic UI" panose="020B0500000000000000" pitchFamily="50" charset="-128"/>
                </a:rPr>
                <a:t>事業</a:t>
              </a:r>
              <a:r>
                <a:rPr kumimoji="1" lang="ja-JP" altLang="en-US" sz="1200" dirty="0">
                  <a:latin typeface="Yu Gothic UI" panose="020B0500000000000000" pitchFamily="50" charset="-128"/>
                  <a:ea typeface="Yu Gothic UI" panose="020B0500000000000000" pitchFamily="50" charset="-128"/>
                </a:rPr>
                <a:t>イメージ（全体像）</a:t>
              </a:r>
              <a:endParaRPr kumimoji="1" lang="ja-JP" altLang="en-US" sz="1200" baseline="0" dirty="0">
                <a:latin typeface="Yu Gothic UI" panose="020B0500000000000000" pitchFamily="50" charset="-128"/>
                <a:ea typeface="Yu Gothic UI" panose="020B0500000000000000" pitchFamily="50" charset="-128"/>
              </a:endParaRPr>
            </a:p>
          </p:txBody>
        </p:sp>
      </p:grpSp>
      <p:sp>
        <p:nvSpPr>
          <p:cNvPr id="57" name="正方形/長方形 56"/>
          <p:cNvSpPr/>
          <p:nvPr/>
        </p:nvSpPr>
        <p:spPr>
          <a:xfrm>
            <a:off x="415912" y="1894775"/>
            <a:ext cx="3420000" cy="1495353"/>
          </a:xfrm>
          <a:prstGeom prst="rect">
            <a:avLst/>
          </a:prstGeom>
          <a:solidFill>
            <a:sysClr val="window" lastClr="FFFFFF"/>
          </a:solidFill>
          <a:ln w="12700" cap="flat" cmpd="sng" algn="ctr">
            <a:noFill/>
            <a:prstDash val="solid"/>
          </a:ln>
          <a:effectLst/>
        </p:spPr>
        <p:txBody>
          <a:bodyPr lIns="72000" tIns="72000" rIns="72000" bIns="72000" rtlCol="0" anchor="t" anchorCtr="0"/>
          <a:lstStyle/>
          <a:p>
            <a:pPr marL="171450" marR="0" lvl="0" indent="-171450" defTabSz="914400" eaLnBrk="1" fontAlgn="ctr" latinLnBrk="0" hangingPunct="1">
              <a:lnSpc>
                <a:spcPct val="100000"/>
              </a:lnSpc>
              <a:spcBef>
                <a:spcPts val="0"/>
              </a:spcBef>
              <a:spcAft>
                <a:spcPts val="600"/>
              </a:spcAft>
              <a:buClrTx/>
              <a:buSzTx/>
              <a:buFont typeface="Arial" panose="020B0604020202020204" pitchFamily="34" charset="0"/>
              <a:buChar char="•"/>
              <a:tabLst/>
              <a:defRPr/>
            </a:pPr>
            <a:r>
              <a:rPr kumimoji="0" lang="ja-JP" altLang="en-US"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近年、ホテル及びケータリング飲食事業において使用される食材の品質や安全性について、消費者からはより高い水準（より美味しく・より安全な食材の使用）を求められている。</a:t>
            </a:r>
            <a:endParaRPr kumimoji="0" lang="en-US" altLang="ja-JP"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endParaRPr>
          </a:p>
          <a:p>
            <a:pPr marL="171450" marR="0" lvl="0" indent="-171450" defTabSz="914400" eaLnBrk="1" fontAlgn="ctr" latinLnBrk="0" hangingPunct="1">
              <a:lnSpc>
                <a:spcPct val="100000"/>
              </a:lnSpc>
              <a:spcBef>
                <a:spcPts val="0"/>
              </a:spcBef>
              <a:spcAft>
                <a:spcPts val="600"/>
              </a:spcAft>
              <a:buClrTx/>
              <a:buSzTx/>
              <a:buFont typeface="Arial" panose="020B0604020202020204" pitchFamily="34" charset="0"/>
              <a:buChar char="•"/>
              <a:tabLst/>
              <a:defRPr/>
            </a:pPr>
            <a:r>
              <a:rPr lang="ja-JP" altLang="en-US" sz="1200" kern="0" noProof="0" dirty="0">
                <a:solidFill>
                  <a:prstClr val="black"/>
                </a:solidFill>
                <a:latin typeface="Yu Gothic UI" panose="020B0500000000000000" pitchFamily="50" charset="-128"/>
                <a:ea typeface="Yu Gothic UI" panose="020B0500000000000000" pitchFamily="50" charset="-128"/>
              </a:rPr>
              <a:t>より新鮮で付加価値の高い食材の提供が求められる一方で、</a:t>
            </a:r>
            <a:r>
              <a:rPr lang="ja-JP" altLang="en-US" sz="1200" kern="0" dirty="0">
                <a:solidFill>
                  <a:prstClr val="black"/>
                </a:solidFill>
                <a:latin typeface="Yu Gothic UI" panose="020B0500000000000000" pitchFamily="50" charset="-128"/>
                <a:ea typeface="Yu Gothic UI" panose="020B0500000000000000" pitchFamily="50" charset="-128"/>
              </a:rPr>
              <a:t>ホテル</a:t>
            </a:r>
            <a:r>
              <a:rPr lang="ja-JP" altLang="en-US" sz="1200" kern="0" noProof="0" dirty="0">
                <a:solidFill>
                  <a:prstClr val="black"/>
                </a:solidFill>
                <a:latin typeface="Yu Gothic UI" panose="020B0500000000000000" pitchFamily="50" charset="-128"/>
                <a:ea typeface="Yu Gothic UI" panose="020B0500000000000000" pitchFamily="50" charset="-128"/>
              </a:rPr>
              <a:t>側としては、よりコストを抑えるための仕入れ、保管能力が必要となっている。</a:t>
            </a:r>
            <a:endParaRPr kumimoji="0" lang="en-US" altLang="ja-JP"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endParaRPr>
          </a:p>
        </p:txBody>
      </p:sp>
      <p:sp>
        <p:nvSpPr>
          <p:cNvPr id="58" name="正方形/長方形 57"/>
          <p:cNvSpPr/>
          <p:nvPr/>
        </p:nvSpPr>
        <p:spPr>
          <a:xfrm>
            <a:off x="415912" y="3755374"/>
            <a:ext cx="3420000" cy="1444473"/>
          </a:xfrm>
          <a:prstGeom prst="rect">
            <a:avLst/>
          </a:prstGeom>
          <a:solidFill>
            <a:sysClr val="window" lastClr="FFFFFF"/>
          </a:solidFill>
          <a:ln w="12700" cap="flat" cmpd="sng" algn="ctr">
            <a:noFill/>
            <a:prstDash val="solid"/>
          </a:ln>
          <a:effectLst/>
        </p:spPr>
        <p:txBody>
          <a:bodyPr lIns="72000" tIns="72000" rIns="72000" bIns="72000" rtlCol="0" anchor="t" anchorCtr="0"/>
          <a:lstStyle/>
          <a:p>
            <a:pPr marL="171450" marR="0" lvl="0" indent="-171450" defTabSz="914400" eaLnBrk="1" fontAlgn="ctr" latinLnBrk="0" hangingPunct="1">
              <a:lnSpc>
                <a:spcPct val="100000"/>
              </a:lnSpc>
              <a:spcBef>
                <a:spcPts val="0"/>
              </a:spcBef>
              <a:spcAft>
                <a:spcPts val="600"/>
              </a:spcAft>
              <a:buClrTx/>
              <a:buSzTx/>
              <a:buFont typeface="Arial" panose="020B0604020202020204" pitchFamily="34" charset="0"/>
              <a:buChar char="•"/>
              <a:tabLst/>
              <a:defRPr/>
            </a:pPr>
            <a:r>
              <a:rPr kumimoji="0" lang="ja-JP" altLang="en-US"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本事業においては、</a:t>
            </a:r>
            <a:r>
              <a:rPr kumimoji="0" lang="en-US" altLang="ja-JP"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MARS</a:t>
            </a:r>
            <a:r>
              <a:rPr kumimoji="0" lang="ja-JP" altLang="en-US"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 </a:t>
            </a:r>
            <a:r>
              <a:rPr kumimoji="0" lang="en-US" altLang="ja-JP"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Company</a:t>
            </a:r>
            <a:r>
              <a:rPr kumimoji="0" lang="ja-JP" altLang="en-US"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社の新技術冷蔵庫をレンタル導入して、鮮度保持の観点において、食材（肉類・魚介類・野菜など）の</a:t>
            </a:r>
            <a:r>
              <a:rPr kumimoji="0" lang="ja-JP" altLang="en-US" sz="1200" b="0" i="0" u="sng" strike="noStrike" kern="0" cap="none" spc="0" normalizeH="0" baseline="0" noProof="0" dirty="0">
                <a:ln>
                  <a:noFill/>
                </a:ln>
                <a:solidFill>
                  <a:srgbClr val="C00000"/>
                </a:solidFill>
                <a:effectLst/>
                <a:uLnTx/>
                <a:uFillTx/>
                <a:latin typeface="Yu Gothic UI" panose="020B0500000000000000" pitchFamily="50" charset="-128"/>
                <a:ea typeface="Yu Gothic UI" panose="020B0500000000000000" pitchFamily="50" charset="-128"/>
              </a:rPr>
              <a:t>長期保存に係るトライアルを実施</a:t>
            </a:r>
            <a:r>
              <a:rPr kumimoji="0" lang="ja-JP" altLang="en-US"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する。通常保存よりも数倍以上の長期保存が可能となれば、食材の廃棄ロスが減るため、食材の</a:t>
            </a:r>
            <a:r>
              <a:rPr kumimoji="0" lang="ja-JP" altLang="en-US" sz="1200" b="0" i="0" u="sng" strike="noStrike" kern="0" cap="none" spc="0" normalizeH="0" baseline="0" noProof="0" dirty="0">
                <a:ln>
                  <a:noFill/>
                </a:ln>
                <a:solidFill>
                  <a:srgbClr val="C00000"/>
                </a:solidFill>
                <a:effectLst/>
                <a:uLnTx/>
                <a:uFillTx/>
                <a:latin typeface="Yu Gothic UI" panose="020B0500000000000000" pitchFamily="50" charset="-128"/>
                <a:ea typeface="Yu Gothic UI" panose="020B0500000000000000" pitchFamily="50" charset="-128"/>
              </a:rPr>
              <a:t>調達コストを抑える</a:t>
            </a:r>
            <a:r>
              <a:rPr kumimoji="0" lang="ja-JP" altLang="en-US"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ことが可能となる。</a:t>
            </a:r>
            <a:endParaRPr kumimoji="0" lang="en-US" altLang="ja-JP"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endParaRPr>
          </a:p>
        </p:txBody>
      </p:sp>
      <p:sp>
        <p:nvSpPr>
          <p:cNvPr id="59" name="正方形/長方形 58"/>
          <p:cNvSpPr/>
          <p:nvPr/>
        </p:nvSpPr>
        <p:spPr>
          <a:xfrm>
            <a:off x="415912" y="1624252"/>
            <a:ext cx="900000" cy="252000"/>
          </a:xfrm>
          <a:prstGeom prst="rect">
            <a:avLst/>
          </a:prstGeom>
          <a:solidFill>
            <a:schemeClr val="tx1"/>
          </a:solidFill>
          <a:ln w="12700" cap="flat" cmpd="sng" algn="ctr">
            <a:noFill/>
            <a:prstDash val="solid"/>
          </a:ln>
          <a:effectLst/>
        </p:spPr>
        <p:txBody>
          <a:bodyPr lIns="72000" tIns="72000" rIns="72000" bIns="72000" rtlCol="0" anchor="ctr" anchorCtr="0"/>
          <a:lstStyle/>
          <a:p>
            <a:pPr marL="177800" marR="0" lvl="0" indent="-177800" algn="ctr" defTabSz="914400" eaLnBrk="1" fontAlgn="auto" latinLnBrk="0" hangingPunct="1">
              <a:lnSpc>
                <a:spcPct val="100000"/>
              </a:lnSpc>
              <a:spcBef>
                <a:spcPts val="0"/>
              </a:spcBef>
              <a:spcAft>
                <a:spcPts val="0"/>
              </a:spcAft>
              <a:buClrTx/>
              <a:buSzTx/>
              <a:buFontTx/>
              <a:buNone/>
              <a:tabLst/>
              <a:defRPr/>
            </a:pPr>
            <a:r>
              <a:rPr kumimoji="1" lang="ja-JP" altLang="en-US" sz="1200" i="0" u="none" strike="noStrike" kern="0" cap="none" spc="0" normalizeH="0" baseline="0" noProof="0" dirty="0">
                <a:ln>
                  <a:noFill/>
                </a:ln>
                <a:solidFill>
                  <a:schemeClr val="bg1"/>
                </a:solidFill>
                <a:effectLst/>
                <a:uLnTx/>
                <a:uFillTx/>
                <a:latin typeface="Yu Gothic UI" panose="020B0500000000000000" pitchFamily="50" charset="-128"/>
                <a:ea typeface="Yu Gothic UI" panose="020B0500000000000000" pitchFamily="50" charset="-128"/>
              </a:rPr>
              <a:t>背景</a:t>
            </a:r>
            <a:r>
              <a:rPr kumimoji="1" lang="en-US" altLang="ja-JP" sz="1200" i="0" u="none" strike="noStrike" kern="0" cap="none" spc="0" normalizeH="0" baseline="0" noProof="0" dirty="0">
                <a:ln>
                  <a:noFill/>
                </a:ln>
                <a:solidFill>
                  <a:schemeClr val="bg1"/>
                </a:solidFill>
                <a:effectLst/>
                <a:uLnTx/>
                <a:uFillTx/>
                <a:latin typeface="Yu Gothic UI" panose="020B0500000000000000" pitchFamily="50" charset="-128"/>
                <a:ea typeface="Yu Gothic UI" panose="020B0500000000000000" pitchFamily="50" charset="-128"/>
              </a:rPr>
              <a:t>/</a:t>
            </a:r>
            <a:r>
              <a:rPr kumimoji="1" lang="ja-JP" altLang="en-US" sz="1200" i="0" u="none" strike="noStrike" kern="0" cap="none" spc="0" normalizeH="0" baseline="0" noProof="0" dirty="0">
                <a:ln>
                  <a:noFill/>
                </a:ln>
                <a:solidFill>
                  <a:schemeClr val="bg1"/>
                </a:solidFill>
                <a:effectLst/>
                <a:uLnTx/>
                <a:uFillTx/>
                <a:latin typeface="Yu Gothic UI" panose="020B0500000000000000" pitchFamily="50" charset="-128"/>
                <a:ea typeface="Yu Gothic UI" panose="020B0500000000000000" pitchFamily="50" charset="-128"/>
              </a:rPr>
              <a:t>課題</a:t>
            </a:r>
          </a:p>
        </p:txBody>
      </p:sp>
      <p:sp>
        <p:nvSpPr>
          <p:cNvPr id="60" name="正方形/長方形 59"/>
          <p:cNvSpPr/>
          <p:nvPr/>
        </p:nvSpPr>
        <p:spPr>
          <a:xfrm>
            <a:off x="415912" y="3497551"/>
            <a:ext cx="1425588" cy="252000"/>
          </a:xfrm>
          <a:prstGeom prst="rect">
            <a:avLst/>
          </a:prstGeom>
          <a:solidFill>
            <a:schemeClr val="tx1"/>
          </a:solidFill>
          <a:ln w="12700" cap="flat" cmpd="sng" algn="ctr">
            <a:noFill/>
            <a:prstDash val="solid"/>
          </a:ln>
          <a:effectLst/>
        </p:spPr>
        <p:txBody>
          <a:bodyPr lIns="72000" tIns="72000" rIns="72000" bIns="72000" rtlCol="0" anchor="ctr" anchorCtr="0"/>
          <a:lstStyle/>
          <a:p>
            <a:pPr marL="177800" marR="0" lvl="0" indent="-177800" algn="ctr" defTabSz="914400" eaLnBrk="1" fontAlgn="auto" latinLnBrk="0" hangingPunct="1">
              <a:lnSpc>
                <a:spcPct val="100000"/>
              </a:lnSpc>
              <a:spcBef>
                <a:spcPts val="0"/>
              </a:spcBef>
              <a:spcAft>
                <a:spcPts val="0"/>
              </a:spcAft>
              <a:buClrTx/>
              <a:buSzTx/>
              <a:buFontTx/>
              <a:buNone/>
              <a:tabLst/>
              <a:defRPr/>
            </a:pPr>
            <a:r>
              <a:rPr kumimoji="1" lang="ja-JP" altLang="en-US" sz="1200" kern="0" dirty="0">
                <a:solidFill>
                  <a:schemeClr val="bg1"/>
                </a:solidFill>
                <a:latin typeface="Yu Gothic UI" panose="020B0500000000000000" pitchFamily="50" charset="-128"/>
                <a:ea typeface="Yu Gothic UI" panose="020B0500000000000000" pitchFamily="50" charset="-128"/>
              </a:rPr>
              <a:t>事業内容</a:t>
            </a:r>
            <a:endParaRPr kumimoji="1" lang="ja-JP" altLang="en-US" sz="1200" i="0" u="none" strike="noStrike" kern="0" cap="none" spc="0" normalizeH="0" baseline="0" noProof="0" dirty="0">
              <a:ln>
                <a:noFill/>
              </a:ln>
              <a:solidFill>
                <a:schemeClr val="bg1"/>
              </a:solidFill>
              <a:effectLst/>
              <a:uLnTx/>
              <a:uFillTx/>
              <a:latin typeface="Yu Gothic UI" panose="020B0500000000000000" pitchFamily="50" charset="-128"/>
              <a:ea typeface="Yu Gothic UI" panose="020B0500000000000000" pitchFamily="50" charset="-128"/>
            </a:endParaRPr>
          </a:p>
        </p:txBody>
      </p:sp>
      <p:sp>
        <p:nvSpPr>
          <p:cNvPr id="63" name="角丸四角形 62"/>
          <p:cNvSpPr/>
          <p:nvPr/>
        </p:nvSpPr>
        <p:spPr>
          <a:xfrm>
            <a:off x="4175760" y="2752389"/>
            <a:ext cx="1502366" cy="569010"/>
          </a:xfrm>
          <a:prstGeom prst="roundRect">
            <a:avLst/>
          </a:prstGeom>
          <a:solidFill>
            <a:schemeClr val="accent4"/>
          </a:solidFill>
          <a:ln w="25400" cap="flat" cmpd="sng" algn="ctr">
            <a:noFill/>
            <a:prstDash val="solid"/>
          </a:ln>
          <a:effectLst/>
        </p:spPr>
        <p:txBody>
          <a:bodyPr wrap="none"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sz="1100" b="1" kern="0" dirty="0">
                <a:solidFill>
                  <a:prstClr val="white"/>
                </a:solidFill>
                <a:latin typeface="Yu Gothic UI" panose="020B0500000000000000" pitchFamily="50" charset="-128"/>
                <a:ea typeface="Yu Gothic UI" panose="020B0500000000000000" pitchFamily="50" charset="-128"/>
                <a:cs typeface="Meiryo UI" panose="020B0604030504040204" pitchFamily="50" charset="-128"/>
              </a:rPr>
              <a:t>株式会社</a:t>
            </a:r>
            <a:br>
              <a:rPr lang="en-US" altLang="ja-JP" sz="1100" b="1" kern="0" dirty="0">
                <a:solidFill>
                  <a:prstClr val="white"/>
                </a:solidFill>
                <a:latin typeface="Yu Gothic UI" panose="020B0500000000000000" pitchFamily="50" charset="-128"/>
                <a:ea typeface="Yu Gothic UI" panose="020B0500000000000000" pitchFamily="50" charset="-128"/>
                <a:cs typeface="Meiryo UI" panose="020B0604030504040204" pitchFamily="50" charset="-128"/>
              </a:rPr>
            </a:br>
            <a:r>
              <a:rPr lang="ja-JP" altLang="en-US" sz="1100" b="1" kern="0" dirty="0">
                <a:solidFill>
                  <a:prstClr val="white"/>
                </a:solidFill>
                <a:latin typeface="Yu Gothic UI" panose="020B0500000000000000" pitchFamily="50" charset="-128"/>
                <a:ea typeface="Yu Gothic UI" panose="020B0500000000000000" pitchFamily="50" charset="-128"/>
                <a:cs typeface="Meiryo UI" panose="020B0604030504040204" pitchFamily="50" charset="-128"/>
              </a:rPr>
              <a:t>ホテルニュー王子</a:t>
            </a:r>
            <a:endParaRPr kumimoji="0" lang="en-US" altLang="ja-JP" sz="1100" b="1" i="0" u="none" strike="noStrike" kern="0" cap="none" spc="0" normalizeH="0" baseline="0" noProof="0" dirty="0">
              <a:ln>
                <a:noFill/>
              </a:ln>
              <a:solidFill>
                <a:prstClr val="white"/>
              </a:solidFill>
              <a:effectLst/>
              <a:uLnTx/>
              <a:uFillTx/>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64" name="下矢印 63"/>
          <p:cNvSpPr/>
          <p:nvPr/>
        </p:nvSpPr>
        <p:spPr>
          <a:xfrm flipV="1">
            <a:off x="4722615" y="3460321"/>
            <a:ext cx="407902" cy="238615"/>
          </a:xfrm>
          <a:prstGeom prst="downArrow">
            <a:avLst/>
          </a:prstGeom>
          <a:solidFill>
            <a:schemeClr val="bg1">
              <a:lumMod val="7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nchorCtr="0"/>
          <a:lstStyle/>
          <a:p>
            <a:pPr algn="ctr"/>
            <a:endParaRPr kumimoji="1" lang="ja-JP" altLang="en-US" sz="800" dirty="0">
              <a:solidFill>
                <a:schemeClr val="tx1"/>
              </a:solidFill>
              <a:latin typeface="Yu Gothic UI" panose="020B0500000000000000" pitchFamily="50" charset="-128"/>
              <a:ea typeface="Yu Gothic UI" panose="020B0500000000000000" pitchFamily="50" charset="-128"/>
            </a:endParaRPr>
          </a:p>
        </p:txBody>
      </p:sp>
      <p:sp>
        <p:nvSpPr>
          <p:cNvPr id="65" name="角丸四角形 64"/>
          <p:cNvSpPr/>
          <p:nvPr/>
        </p:nvSpPr>
        <p:spPr>
          <a:xfrm>
            <a:off x="4175760" y="3857953"/>
            <a:ext cx="1502366" cy="569010"/>
          </a:xfrm>
          <a:prstGeom prst="roundRect">
            <a:avLst/>
          </a:prstGeom>
          <a:solidFill>
            <a:schemeClr val="accent4"/>
          </a:solidFill>
          <a:ln w="25400" cap="flat" cmpd="sng" algn="ctr">
            <a:noFill/>
            <a:prstDash val="solid"/>
          </a:ln>
          <a:effectLst/>
        </p:spPr>
        <p:txBody>
          <a:bodyPr wrap="none"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sz="1100" b="1" kern="0" dirty="0">
                <a:solidFill>
                  <a:prstClr val="white"/>
                </a:solidFill>
                <a:latin typeface="Yu Gothic UI" panose="020B0500000000000000" pitchFamily="50" charset="-128"/>
                <a:ea typeface="Yu Gothic UI" panose="020B0500000000000000" pitchFamily="50" charset="-128"/>
                <a:cs typeface="Meiryo UI" panose="020B0604030504040204" pitchFamily="50" charset="-128"/>
              </a:rPr>
              <a:t>株式会社</a:t>
            </a:r>
            <a:br>
              <a:rPr lang="en-US" altLang="ja-JP" sz="1100" b="1" kern="0" dirty="0">
                <a:solidFill>
                  <a:prstClr val="white"/>
                </a:solidFill>
                <a:latin typeface="Yu Gothic UI" panose="020B0500000000000000" pitchFamily="50" charset="-128"/>
                <a:ea typeface="Yu Gothic UI" panose="020B0500000000000000" pitchFamily="50" charset="-128"/>
                <a:cs typeface="Meiryo UI" panose="020B0604030504040204" pitchFamily="50" charset="-128"/>
              </a:rPr>
            </a:br>
            <a:r>
              <a:rPr lang="en-US" altLang="ja-JP" sz="1100" b="1" kern="0" dirty="0">
                <a:solidFill>
                  <a:prstClr val="white"/>
                </a:solidFill>
                <a:latin typeface="Yu Gothic UI" panose="020B0500000000000000" pitchFamily="50" charset="-128"/>
                <a:ea typeface="Yu Gothic UI" panose="020B0500000000000000" pitchFamily="50" charset="-128"/>
                <a:cs typeface="Meiryo UI" panose="020B0604030504040204" pitchFamily="50" charset="-128"/>
              </a:rPr>
              <a:t>MARS</a:t>
            </a:r>
            <a:r>
              <a:rPr lang="ja-JP" altLang="en-US" sz="1100" b="1" kern="0" dirty="0">
                <a:solidFill>
                  <a:prstClr val="white"/>
                </a:solidFill>
                <a:latin typeface="Yu Gothic UI" panose="020B0500000000000000" pitchFamily="50" charset="-128"/>
                <a:ea typeface="Yu Gothic UI" panose="020B0500000000000000" pitchFamily="50" charset="-128"/>
                <a:cs typeface="Meiryo UI" panose="020B0604030504040204" pitchFamily="50" charset="-128"/>
              </a:rPr>
              <a:t> </a:t>
            </a:r>
            <a:r>
              <a:rPr lang="en-US" altLang="ja-JP" sz="1100" b="1" kern="0" dirty="0">
                <a:solidFill>
                  <a:prstClr val="white"/>
                </a:solidFill>
                <a:latin typeface="Yu Gothic UI" panose="020B0500000000000000" pitchFamily="50" charset="-128"/>
                <a:ea typeface="Yu Gothic UI" panose="020B0500000000000000" pitchFamily="50" charset="-128"/>
                <a:cs typeface="Meiryo UI" panose="020B0604030504040204" pitchFamily="50" charset="-128"/>
              </a:rPr>
              <a:t>Company</a:t>
            </a:r>
            <a:endParaRPr kumimoji="0" lang="en-US" altLang="ja-JP" sz="1100" b="1" i="0" u="none" strike="noStrike" kern="0" cap="none" spc="0" normalizeH="0" baseline="0" noProof="0" dirty="0">
              <a:ln>
                <a:noFill/>
              </a:ln>
              <a:solidFill>
                <a:prstClr val="white"/>
              </a:solidFill>
              <a:effectLst/>
              <a:uLnTx/>
              <a:uFillTx/>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66" name="Rectangle 53"/>
          <p:cNvSpPr>
            <a:spLocks noChangeArrowheads="1"/>
          </p:cNvSpPr>
          <p:nvPr/>
        </p:nvSpPr>
        <p:spPr bwMode="gray">
          <a:xfrm>
            <a:off x="4175760" y="4545201"/>
            <a:ext cx="1523119" cy="410236"/>
          </a:xfrm>
          <a:prstGeom prst="rect">
            <a:avLst/>
          </a:prstGeom>
          <a:noFill/>
          <a:ln w="19050" algn="ctr">
            <a:noFill/>
            <a:miter lim="800000"/>
            <a:headEnd/>
            <a:tailEnd/>
          </a:ln>
          <a:effectLst/>
        </p:spPr>
        <p:txBody>
          <a:bodyPr wrap="square" lIns="0" tIns="72000" rIns="0" bIns="72000" anchor="ctr" anchorCtr="0"/>
          <a:lstStyle/>
          <a:p>
            <a:r>
              <a:rPr lang="ja-JP" altLang="ja-JP" sz="900" dirty="0">
                <a:latin typeface="Yu Gothic UI" panose="020B0500000000000000" pitchFamily="50" charset="-128"/>
                <a:ea typeface="Yu Gothic UI" panose="020B0500000000000000" pitchFamily="50" charset="-128"/>
              </a:rPr>
              <a:t>新技術冷蔵庫のレンタル導入及び長期保存に係る知見提供</a:t>
            </a:r>
          </a:p>
        </p:txBody>
      </p:sp>
      <p:pic>
        <p:nvPicPr>
          <p:cNvPr id="67"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12676" y="3361771"/>
            <a:ext cx="375625" cy="4434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8" name="下矢印 67"/>
          <p:cNvSpPr/>
          <p:nvPr/>
        </p:nvSpPr>
        <p:spPr>
          <a:xfrm>
            <a:off x="4722615" y="2373769"/>
            <a:ext cx="407902" cy="238615"/>
          </a:xfrm>
          <a:prstGeom prst="downArrow">
            <a:avLst/>
          </a:prstGeom>
          <a:solidFill>
            <a:schemeClr val="bg1">
              <a:lumMod val="7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nchorCtr="0"/>
          <a:lstStyle/>
          <a:p>
            <a:pPr algn="ctr"/>
            <a:endParaRPr kumimoji="1" lang="ja-JP" altLang="en-US" sz="800" dirty="0">
              <a:solidFill>
                <a:schemeClr val="tx1"/>
              </a:solidFill>
              <a:latin typeface="Yu Gothic UI" panose="020B0500000000000000" pitchFamily="50" charset="-128"/>
              <a:ea typeface="Yu Gothic UI" panose="020B0500000000000000" pitchFamily="50" charset="-128"/>
            </a:endParaRPr>
          </a:p>
        </p:txBody>
      </p:sp>
      <p:sp>
        <p:nvSpPr>
          <p:cNvPr id="69" name="角丸四角形 68"/>
          <p:cNvSpPr/>
          <p:nvPr/>
        </p:nvSpPr>
        <p:spPr>
          <a:xfrm>
            <a:off x="4175760" y="1664753"/>
            <a:ext cx="1502366" cy="569010"/>
          </a:xfrm>
          <a:prstGeom prst="roundRect">
            <a:avLst/>
          </a:prstGeom>
          <a:solidFill>
            <a:schemeClr val="accent4"/>
          </a:solidFill>
          <a:ln w="25400" cap="flat" cmpd="sng" algn="ctr">
            <a:noFill/>
            <a:prstDash val="solid"/>
          </a:ln>
          <a:effectLst/>
        </p:spPr>
        <p:txBody>
          <a:bodyPr wrap="none"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sz="1100" b="1" kern="0" dirty="0">
                <a:solidFill>
                  <a:prstClr val="white"/>
                </a:solidFill>
                <a:latin typeface="Yu Gothic UI" panose="020B0500000000000000" pitchFamily="50" charset="-128"/>
                <a:ea typeface="Yu Gothic UI" panose="020B0500000000000000" pitchFamily="50" charset="-128"/>
                <a:cs typeface="Meiryo UI" panose="020B0604030504040204" pitchFamily="50" charset="-128"/>
              </a:rPr>
              <a:t>地元生産者など</a:t>
            </a:r>
            <a:endParaRPr kumimoji="0" lang="en-US" altLang="ja-JP" sz="1100" b="1" i="0" u="none" strike="noStrike" kern="0" cap="none" spc="0" normalizeH="0" baseline="0" noProof="0" dirty="0">
              <a:ln>
                <a:noFill/>
              </a:ln>
              <a:solidFill>
                <a:prstClr val="white"/>
              </a:solidFill>
              <a:effectLst/>
              <a:uLnTx/>
              <a:uFillTx/>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70" name="Rectangle 53"/>
          <p:cNvSpPr>
            <a:spLocks noChangeArrowheads="1"/>
          </p:cNvSpPr>
          <p:nvPr/>
        </p:nvSpPr>
        <p:spPr bwMode="gray">
          <a:xfrm>
            <a:off x="5212837" y="2296922"/>
            <a:ext cx="546855" cy="410236"/>
          </a:xfrm>
          <a:prstGeom prst="rect">
            <a:avLst/>
          </a:prstGeom>
          <a:noFill/>
          <a:ln w="19050" algn="ctr">
            <a:noFill/>
            <a:miter lim="800000"/>
            <a:headEnd/>
            <a:tailEnd/>
          </a:ln>
          <a:effectLst/>
        </p:spPr>
        <p:txBody>
          <a:bodyPr wrap="square" lIns="0" tIns="72000" rIns="0" bIns="72000" anchor="ctr" anchorCtr="0"/>
          <a:lstStyle/>
          <a:p>
            <a:r>
              <a:rPr lang="ja-JP" altLang="en-US" sz="900" dirty="0">
                <a:latin typeface="Yu Gothic UI" panose="020B0500000000000000" pitchFamily="50" charset="-128"/>
                <a:ea typeface="Yu Gothic UI" panose="020B0500000000000000" pitchFamily="50" charset="-128"/>
              </a:rPr>
              <a:t>食材調達</a:t>
            </a:r>
            <a:endParaRPr lang="ja-JP" altLang="ja-JP" sz="900" dirty="0">
              <a:latin typeface="Yu Gothic UI" panose="020B0500000000000000" pitchFamily="50" charset="-128"/>
              <a:ea typeface="Yu Gothic UI" panose="020B0500000000000000" pitchFamily="50" charset="-128"/>
            </a:endParaRPr>
          </a:p>
        </p:txBody>
      </p:sp>
      <p:sp>
        <p:nvSpPr>
          <p:cNvPr id="71" name="左中かっこ 70"/>
          <p:cNvSpPr/>
          <p:nvPr/>
        </p:nvSpPr>
        <p:spPr>
          <a:xfrm>
            <a:off x="5815897" y="1664752"/>
            <a:ext cx="193745" cy="2880449"/>
          </a:xfrm>
          <a:prstGeom prst="leftBrace">
            <a:avLst>
              <a:gd name="adj1" fmla="val 26960"/>
              <a:gd name="adj2" fmla="val 46749"/>
            </a:avLst>
          </a:prstGeom>
          <a:ln w="127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800">
              <a:latin typeface="Yu Gothic UI" panose="020B0500000000000000" pitchFamily="50" charset="-128"/>
              <a:ea typeface="Yu Gothic UI" panose="020B0500000000000000" pitchFamily="50" charset="-128"/>
            </a:endParaRPr>
          </a:p>
        </p:txBody>
      </p:sp>
      <p:sp>
        <p:nvSpPr>
          <p:cNvPr id="72" name="正方形/長方形 71"/>
          <p:cNvSpPr/>
          <p:nvPr/>
        </p:nvSpPr>
        <p:spPr>
          <a:xfrm>
            <a:off x="6238971" y="1652415"/>
            <a:ext cx="3270686" cy="271439"/>
          </a:xfrm>
          <a:prstGeom prst="rect">
            <a:avLst/>
          </a:prstGeom>
          <a:solidFill>
            <a:schemeClr val="accent1">
              <a:lumMod val="60000"/>
              <a:lumOff val="40000"/>
            </a:schemeClr>
          </a:solidFill>
          <a:ln w="25400" cap="flat" cmpd="sng" algn="ctr">
            <a:noFill/>
            <a:prstDash val="solid"/>
          </a:ln>
          <a:effectLst/>
        </p:spPr>
        <p:txBody>
          <a:bodyPr rtlCol="0" anchor="ctr"/>
          <a:lstStyle/>
          <a:p>
            <a:pPr algn="ctr">
              <a:defRPr/>
            </a:pPr>
            <a:r>
              <a:rPr lang="ja-JP" altLang="en-US" sz="1050" kern="0" dirty="0">
                <a:latin typeface="Yu Gothic UI" panose="020B0500000000000000" pitchFamily="50" charset="-128"/>
                <a:ea typeface="Yu Gothic UI" panose="020B0500000000000000" pitchFamily="50" charset="-128"/>
                <a:cs typeface="Meiryo UI" panose="020B0604030504040204" pitchFamily="50" charset="-128"/>
              </a:rPr>
              <a:t>地元食材の長期鮮度保持の実証</a:t>
            </a:r>
            <a:endParaRPr lang="en-US" altLang="ja-JP" sz="1050" kern="0" dirty="0">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73" name="Rectangle 16"/>
          <p:cNvSpPr>
            <a:spLocks noChangeArrowheads="1"/>
          </p:cNvSpPr>
          <p:nvPr/>
        </p:nvSpPr>
        <p:spPr bwMode="gray">
          <a:xfrm>
            <a:off x="6237077" y="1940177"/>
            <a:ext cx="3275934" cy="881855"/>
          </a:xfrm>
          <a:prstGeom prst="rect">
            <a:avLst/>
          </a:prstGeom>
          <a:noFill/>
          <a:ln w="9525" algn="ctr">
            <a:noFill/>
            <a:miter lim="800000"/>
            <a:headEnd/>
            <a:tailEnd/>
          </a:ln>
        </p:spPr>
        <p:txBody>
          <a:bodyPr lIns="72000" tIns="36000" rIns="72000" bIns="144000" anchor="t"/>
          <a:lstStyle/>
          <a:p>
            <a:pPr marL="179388" lvl="2" indent="-179388" fontAlgn="auto">
              <a:lnSpc>
                <a:spcPct val="106000"/>
              </a:lnSpc>
              <a:spcBef>
                <a:spcPts val="600"/>
              </a:spcBef>
              <a:spcAft>
                <a:spcPts val="0"/>
              </a:spcAft>
              <a:buClr>
                <a:srgbClr val="000000"/>
              </a:buClr>
              <a:buFont typeface="Wingdings" pitchFamily="2" charset="2"/>
              <a:buChar char="Ø"/>
            </a:pPr>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食材（肉類・魚介類・野菜など）を冷凍保存並みに長期冷蔵保存できることで食材ロスの削減効果を測定する。</a:t>
            </a:r>
            <a:endParaRPr kumimoji="1" lang="en-US" altLang="ja-JP" sz="1000" dirty="0">
              <a:latin typeface="Yu Gothic UI" panose="020B0500000000000000" pitchFamily="50" charset="-128"/>
              <a:ea typeface="Yu Gothic UI" panose="020B0500000000000000" pitchFamily="50" charset="-128"/>
              <a:cs typeface="Meiryo UI" panose="020B0604030504040204" pitchFamily="50" charset="-128"/>
            </a:endParaRPr>
          </a:p>
          <a:p>
            <a:pPr marL="179388" lvl="2" indent="-179388" fontAlgn="auto">
              <a:lnSpc>
                <a:spcPct val="106000"/>
              </a:lnSpc>
              <a:spcBef>
                <a:spcPts val="600"/>
              </a:spcBef>
              <a:spcAft>
                <a:spcPts val="0"/>
              </a:spcAft>
              <a:buClr>
                <a:srgbClr val="000000"/>
              </a:buClr>
              <a:buFont typeface="Wingdings" pitchFamily="2" charset="2"/>
              <a:buChar char="Ø"/>
            </a:pPr>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通常の冷蔵庫保存に比べて、どれくらい鮮度を保持しながら食材を保存することができるかを検証する。</a:t>
            </a:r>
            <a:endParaRPr kumimoji="1" lang="en-US" altLang="ja-JP" sz="1000" dirty="0">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74" name="円/楕円 73"/>
          <p:cNvSpPr/>
          <p:nvPr/>
        </p:nvSpPr>
        <p:spPr bwMode="gray">
          <a:xfrm>
            <a:off x="6237077" y="1652415"/>
            <a:ext cx="271439" cy="271439"/>
          </a:xfrm>
          <a:prstGeom prst="ellipse">
            <a:avLst/>
          </a:prstGeom>
          <a:solidFill>
            <a:schemeClr val="accent2"/>
          </a:solidFill>
          <a:ln w="12700" algn="ctr">
            <a:solidFill>
              <a:schemeClr val="bg1"/>
            </a:solidFill>
            <a:miter lim="800000"/>
            <a:headEnd/>
            <a:tailEnd/>
          </a:ln>
        </p:spPr>
        <p:txBody>
          <a:bodyPr wrap="square" lIns="36000" tIns="36000" rIns="36000" bIns="36000" rtlCol="0" anchor="ctr"/>
          <a:lstStyle/>
          <a:p>
            <a:pPr algn="ctr">
              <a:buFont typeface="Wingdings 2" pitchFamily="18" charset="2"/>
              <a:buNone/>
            </a:pPr>
            <a:r>
              <a:rPr kumimoji="1" lang="en-US" altLang="ja-JP" sz="1050" dirty="0">
                <a:solidFill>
                  <a:schemeClr val="bg1"/>
                </a:solidFill>
                <a:latin typeface="Yu Gothic UI" panose="020B0500000000000000" pitchFamily="50" charset="-128"/>
                <a:ea typeface="Yu Gothic UI" panose="020B0500000000000000" pitchFamily="50" charset="-128"/>
              </a:rPr>
              <a:t>1</a:t>
            </a:r>
            <a:endParaRPr kumimoji="1" lang="ja-JP" altLang="en-US" sz="1050" dirty="0">
              <a:solidFill>
                <a:schemeClr val="bg1"/>
              </a:solidFill>
              <a:latin typeface="Yu Gothic UI" panose="020B0500000000000000" pitchFamily="50" charset="-128"/>
              <a:ea typeface="Yu Gothic UI" panose="020B0500000000000000" pitchFamily="50" charset="-128"/>
            </a:endParaRPr>
          </a:p>
        </p:txBody>
      </p:sp>
      <p:sp>
        <p:nvSpPr>
          <p:cNvPr id="75" name="正方形/長方形 74"/>
          <p:cNvSpPr/>
          <p:nvPr/>
        </p:nvSpPr>
        <p:spPr>
          <a:xfrm>
            <a:off x="6238971" y="4058129"/>
            <a:ext cx="3270686" cy="271439"/>
          </a:xfrm>
          <a:prstGeom prst="rect">
            <a:avLst/>
          </a:prstGeom>
          <a:solidFill>
            <a:schemeClr val="accent1">
              <a:lumMod val="60000"/>
              <a:lumOff val="40000"/>
            </a:schemeClr>
          </a:solidFill>
          <a:ln w="25400" cap="flat" cmpd="sng" algn="ctr">
            <a:noFill/>
            <a:prstDash val="solid"/>
          </a:ln>
          <a:effectLst/>
        </p:spPr>
        <p:txBody>
          <a:bodyPr rtlCol="0" anchor="ctr"/>
          <a:lstStyle/>
          <a:p>
            <a:pPr algn="ctr">
              <a:defRPr/>
            </a:pPr>
            <a:r>
              <a:rPr lang="ja-JP" altLang="en-US" sz="1050" kern="0" dirty="0">
                <a:latin typeface="Yu Gothic UI" panose="020B0500000000000000" pitchFamily="50" charset="-128"/>
                <a:ea typeface="Yu Gothic UI" panose="020B0500000000000000" pitchFamily="50" charset="-128"/>
                <a:cs typeface="Meiryo UI" panose="020B0604030504040204" pitchFamily="50" charset="-128"/>
              </a:rPr>
              <a:t>熟成効果を利用した新たな商品開発</a:t>
            </a:r>
            <a:endParaRPr lang="en-US" altLang="ja-JP" sz="1050" kern="0" dirty="0">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76" name="Rectangle 16"/>
          <p:cNvSpPr>
            <a:spLocks noChangeArrowheads="1"/>
          </p:cNvSpPr>
          <p:nvPr/>
        </p:nvSpPr>
        <p:spPr bwMode="gray">
          <a:xfrm>
            <a:off x="6237077" y="4345891"/>
            <a:ext cx="3275934" cy="724861"/>
          </a:xfrm>
          <a:prstGeom prst="rect">
            <a:avLst/>
          </a:prstGeom>
          <a:noFill/>
          <a:ln w="9525" algn="ctr">
            <a:noFill/>
            <a:miter lim="800000"/>
            <a:headEnd/>
            <a:tailEnd/>
          </a:ln>
        </p:spPr>
        <p:txBody>
          <a:bodyPr lIns="72000" tIns="36000" rIns="72000" bIns="144000" anchor="t"/>
          <a:lstStyle/>
          <a:p>
            <a:pPr marL="179388" lvl="2" indent="-179388" fontAlgn="auto">
              <a:lnSpc>
                <a:spcPct val="106000"/>
              </a:lnSpc>
              <a:spcBef>
                <a:spcPts val="600"/>
              </a:spcBef>
              <a:spcAft>
                <a:spcPts val="0"/>
              </a:spcAft>
              <a:buClr>
                <a:srgbClr val="000000"/>
              </a:buClr>
              <a:buFont typeface="Wingdings" pitchFamily="2" charset="2"/>
              <a:buChar char="Ø"/>
            </a:pPr>
            <a:r>
              <a:rPr lang="ja-JP" altLang="ja-JP" sz="1000" dirty="0">
                <a:latin typeface="Yu Gothic UI" panose="020B0500000000000000" pitchFamily="50" charset="-128"/>
                <a:ea typeface="Yu Gothic UI" panose="020B0500000000000000" pitchFamily="50" charset="-128"/>
              </a:rPr>
              <a:t>新冷蔵技術を活用した熟成方法</a:t>
            </a:r>
            <a:r>
              <a:rPr lang="ja-JP" altLang="en-US" sz="1000" dirty="0">
                <a:latin typeface="Yu Gothic UI" panose="020B0500000000000000" pitchFamily="50" charset="-128"/>
                <a:ea typeface="Yu Gothic UI" panose="020B0500000000000000" pitchFamily="50" charset="-128"/>
              </a:rPr>
              <a:t>によって、料理として提供したときの質（おいしさ）の変化に対する効果測定（シェフや消費者によるアンケート・ヒアリング）を行うなど、付加価値化に向けた取り組みを行う。</a:t>
            </a:r>
            <a:endParaRPr kumimoji="1" lang="en-US" altLang="ja-JP" sz="1000" dirty="0">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77" name="円/楕円 76"/>
          <p:cNvSpPr/>
          <p:nvPr/>
        </p:nvSpPr>
        <p:spPr bwMode="gray">
          <a:xfrm>
            <a:off x="6237077" y="4058129"/>
            <a:ext cx="271439" cy="271439"/>
          </a:xfrm>
          <a:prstGeom prst="ellipse">
            <a:avLst/>
          </a:prstGeom>
          <a:solidFill>
            <a:schemeClr val="accent2"/>
          </a:solidFill>
          <a:ln w="12700" algn="ctr">
            <a:solidFill>
              <a:schemeClr val="bg1"/>
            </a:solidFill>
            <a:miter lim="800000"/>
            <a:headEnd/>
            <a:tailEnd/>
          </a:ln>
        </p:spPr>
        <p:txBody>
          <a:bodyPr wrap="square" lIns="36000" tIns="36000" rIns="36000" bIns="36000" rtlCol="0" anchor="ctr"/>
          <a:lstStyle/>
          <a:p>
            <a:pPr algn="ctr">
              <a:buFont typeface="Wingdings 2" pitchFamily="18" charset="2"/>
              <a:buNone/>
            </a:pPr>
            <a:r>
              <a:rPr kumimoji="1" lang="en-US" altLang="ja-JP" sz="1050" dirty="0">
                <a:solidFill>
                  <a:schemeClr val="bg1"/>
                </a:solidFill>
                <a:latin typeface="Yu Gothic UI" panose="020B0500000000000000" pitchFamily="50" charset="-128"/>
                <a:ea typeface="Yu Gothic UI" panose="020B0500000000000000" pitchFamily="50" charset="-128"/>
              </a:rPr>
              <a:t>2</a:t>
            </a:r>
            <a:endParaRPr kumimoji="1" lang="ja-JP" altLang="en-US" sz="1050" dirty="0">
              <a:solidFill>
                <a:schemeClr val="bg1"/>
              </a:solidFill>
              <a:latin typeface="Yu Gothic UI" panose="020B0500000000000000" pitchFamily="50" charset="-128"/>
              <a:ea typeface="Yu Gothic UI" panose="020B0500000000000000" pitchFamily="50" charset="-128"/>
            </a:endParaRPr>
          </a:p>
        </p:txBody>
      </p:sp>
      <p:pic>
        <p:nvPicPr>
          <p:cNvPr id="78" name="図 77"/>
          <p:cNvPicPr>
            <a:picLocks noChangeAspect="1"/>
          </p:cNvPicPr>
          <p:nvPr/>
        </p:nvPicPr>
        <p:blipFill>
          <a:blip r:embed="rId4"/>
          <a:stretch>
            <a:fillRect/>
          </a:stretch>
        </p:blipFill>
        <p:spPr>
          <a:xfrm>
            <a:off x="7426130" y="3098868"/>
            <a:ext cx="837595" cy="319084"/>
          </a:xfrm>
          <a:prstGeom prst="rect">
            <a:avLst/>
          </a:prstGeom>
        </p:spPr>
      </p:pic>
      <p:pic>
        <p:nvPicPr>
          <p:cNvPr id="79" name="図 78"/>
          <p:cNvPicPr>
            <a:picLocks noChangeAspect="1"/>
          </p:cNvPicPr>
          <p:nvPr/>
        </p:nvPicPr>
        <p:blipFill>
          <a:blip r:embed="rId5"/>
          <a:stretch>
            <a:fillRect/>
          </a:stretch>
        </p:blipFill>
        <p:spPr>
          <a:xfrm>
            <a:off x="7426130" y="3486714"/>
            <a:ext cx="530704" cy="362328"/>
          </a:xfrm>
          <a:prstGeom prst="rect">
            <a:avLst/>
          </a:prstGeom>
        </p:spPr>
      </p:pic>
      <p:pic>
        <p:nvPicPr>
          <p:cNvPr id="80" name="図 79"/>
          <p:cNvPicPr>
            <a:picLocks noChangeAspect="1"/>
          </p:cNvPicPr>
          <p:nvPr/>
        </p:nvPicPr>
        <p:blipFill>
          <a:blip r:embed="rId6"/>
          <a:stretch>
            <a:fillRect/>
          </a:stretch>
        </p:blipFill>
        <p:spPr>
          <a:xfrm>
            <a:off x="7964590" y="3486245"/>
            <a:ext cx="400404" cy="362796"/>
          </a:xfrm>
          <a:prstGeom prst="rect">
            <a:avLst/>
          </a:prstGeom>
        </p:spPr>
      </p:pic>
      <p:pic>
        <p:nvPicPr>
          <p:cNvPr id="81"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706261" y="3115572"/>
            <a:ext cx="520907" cy="6149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2" name="Rectangle 53"/>
          <p:cNvSpPr>
            <a:spLocks noChangeArrowheads="1"/>
          </p:cNvSpPr>
          <p:nvPr/>
        </p:nvSpPr>
        <p:spPr bwMode="gray">
          <a:xfrm>
            <a:off x="8537946" y="3606034"/>
            <a:ext cx="857537" cy="410236"/>
          </a:xfrm>
          <a:prstGeom prst="rect">
            <a:avLst/>
          </a:prstGeom>
          <a:noFill/>
          <a:ln w="19050" algn="ctr">
            <a:noFill/>
            <a:miter lim="800000"/>
            <a:headEnd/>
            <a:tailEnd/>
          </a:ln>
          <a:effectLst/>
        </p:spPr>
        <p:txBody>
          <a:bodyPr wrap="square" lIns="0" tIns="72000" rIns="0" bIns="72000" anchor="ctr" anchorCtr="0"/>
          <a:lstStyle/>
          <a:p>
            <a:pPr algn="ctr"/>
            <a:r>
              <a:rPr lang="ja-JP" altLang="ja-JP" sz="800" dirty="0">
                <a:latin typeface="Yu Gothic UI" panose="020B0500000000000000" pitchFamily="50" charset="-128"/>
                <a:ea typeface="Yu Gothic UI" panose="020B0500000000000000" pitchFamily="50" charset="-128"/>
              </a:rPr>
              <a:t>新技術冷蔵庫</a:t>
            </a:r>
            <a:br>
              <a:rPr lang="en-US" altLang="ja-JP" sz="800" dirty="0">
                <a:latin typeface="Yu Gothic UI" panose="020B0500000000000000" pitchFamily="50" charset="-128"/>
                <a:ea typeface="Yu Gothic UI" panose="020B0500000000000000" pitchFamily="50" charset="-128"/>
              </a:rPr>
            </a:br>
            <a:r>
              <a:rPr lang="ja-JP" altLang="en-US" sz="800" dirty="0">
                <a:latin typeface="Yu Gothic UI" panose="020B0500000000000000" pitchFamily="50" charset="-128"/>
                <a:ea typeface="Yu Gothic UI" panose="020B0500000000000000" pitchFamily="50" charset="-128"/>
              </a:rPr>
              <a:t>（蔵番）</a:t>
            </a:r>
            <a:endParaRPr lang="ja-JP" altLang="ja-JP" sz="800" dirty="0">
              <a:latin typeface="Yu Gothic UI" panose="020B0500000000000000" pitchFamily="50" charset="-128"/>
              <a:ea typeface="Yu Gothic UI" panose="020B0500000000000000" pitchFamily="50" charset="-128"/>
            </a:endParaRPr>
          </a:p>
        </p:txBody>
      </p:sp>
      <p:pic>
        <p:nvPicPr>
          <p:cNvPr id="83" name="図 82"/>
          <p:cNvPicPr>
            <a:picLocks noChangeAspect="1"/>
          </p:cNvPicPr>
          <p:nvPr/>
        </p:nvPicPr>
        <p:blipFill>
          <a:blip r:embed="rId7"/>
          <a:stretch>
            <a:fillRect/>
          </a:stretch>
        </p:blipFill>
        <p:spPr>
          <a:xfrm>
            <a:off x="6502789" y="3085826"/>
            <a:ext cx="506206" cy="669498"/>
          </a:xfrm>
          <a:prstGeom prst="rect">
            <a:avLst/>
          </a:prstGeom>
        </p:spPr>
      </p:pic>
      <p:sp>
        <p:nvSpPr>
          <p:cNvPr id="84" name="Rectangle 53"/>
          <p:cNvSpPr>
            <a:spLocks noChangeArrowheads="1"/>
          </p:cNvSpPr>
          <p:nvPr/>
        </p:nvSpPr>
        <p:spPr bwMode="gray">
          <a:xfrm>
            <a:off x="6342743" y="3606034"/>
            <a:ext cx="857537" cy="410236"/>
          </a:xfrm>
          <a:prstGeom prst="rect">
            <a:avLst/>
          </a:prstGeom>
          <a:noFill/>
          <a:ln w="19050" algn="ctr">
            <a:noFill/>
            <a:miter lim="800000"/>
            <a:headEnd/>
            <a:tailEnd/>
          </a:ln>
          <a:effectLst/>
        </p:spPr>
        <p:txBody>
          <a:bodyPr wrap="square" lIns="0" tIns="72000" rIns="0" bIns="72000" anchor="ctr" anchorCtr="0"/>
          <a:lstStyle/>
          <a:p>
            <a:pPr algn="ctr"/>
            <a:r>
              <a:rPr lang="ja-JP" altLang="en-US" sz="800" dirty="0">
                <a:latin typeface="Yu Gothic UI" panose="020B0500000000000000" pitchFamily="50" charset="-128"/>
                <a:ea typeface="Yu Gothic UI" panose="020B0500000000000000" pitchFamily="50" charset="-128"/>
              </a:rPr>
              <a:t>通常の冷蔵庫</a:t>
            </a:r>
            <a:endParaRPr lang="ja-JP" altLang="ja-JP" sz="800" dirty="0">
              <a:latin typeface="Yu Gothic UI" panose="020B0500000000000000" pitchFamily="50" charset="-128"/>
              <a:ea typeface="Yu Gothic UI" panose="020B0500000000000000" pitchFamily="50" charset="-128"/>
            </a:endParaRPr>
          </a:p>
        </p:txBody>
      </p:sp>
      <p:sp>
        <p:nvSpPr>
          <p:cNvPr id="85" name="下矢印 84"/>
          <p:cNvSpPr/>
          <p:nvPr/>
        </p:nvSpPr>
        <p:spPr>
          <a:xfrm rot="5400000">
            <a:off x="7030064" y="3356923"/>
            <a:ext cx="322473" cy="171669"/>
          </a:xfrm>
          <a:prstGeom prst="downArrow">
            <a:avLst/>
          </a:prstGeom>
          <a:solidFill>
            <a:schemeClr val="bg1">
              <a:lumMod val="7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nchorCtr="0"/>
          <a:lstStyle/>
          <a:p>
            <a:pPr algn="ctr"/>
            <a:endParaRPr kumimoji="1" lang="ja-JP" altLang="en-US" sz="800" dirty="0">
              <a:solidFill>
                <a:schemeClr val="tx1"/>
              </a:solidFill>
              <a:latin typeface="Yu Gothic UI" panose="020B0500000000000000" pitchFamily="50" charset="-128"/>
              <a:ea typeface="Yu Gothic UI" panose="020B0500000000000000" pitchFamily="50" charset="-128"/>
            </a:endParaRPr>
          </a:p>
        </p:txBody>
      </p:sp>
      <p:sp>
        <p:nvSpPr>
          <p:cNvPr id="86" name="Rectangle 53"/>
          <p:cNvSpPr>
            <a:spLocks noChangeArrowheads="1"/>
          </p:cNvSpPr>
          <p:nvPr/>
        </p:nvSpPr>
        <p:spPr bwMode="gray">
          <a:xfrm>
            <a:off x="6965865" y="3591977"/>
            <a:ext cx="442123" cy="151330"/>
          </a:xfrm>
          <a:prstGeom prst="rect">
            <a:avLst/>
          </a:prstGeom>
          <a:noFill/>
          <a:ln w="19050" algn="ctr">
            <a:noFill/>
            <a:miter lim="800000"/>
            <a:headEnd/>
            <a:tailEnd/>
          </a:ln>
          <a:effectLst/>
        </p:spPr>
        <p:txBody>
          <a:bodyPr wrap="square" lIns="0" tIns="72000" rIns="0" bIns="72000" anchor="ctr" anchorCtr="0"/>
          <a:lstStyle/>
          <a:p>
            <a:pPr algn="ctr"/>
            <a:r>
              <a:rPr lang="ja-JP" altLang="en-US" sz="800" dirty="0">
                <a:latin typeface="Yu Gothic UI" panose="020B0500000000000000" pitchFamily="50" charset="-128"/>
                <a:ea typeface="Yu Gothic UI" panose="020B0500000000000000" pitchFamily="50" charset="-128"/>
              </a:rPr>
              <a:t>保存</a:t>
            </a:r>
            <a:endParaRPr lang="ja-JP" altLang="ja-JP" sz="800" dirty="0">
              <a:latin typeface="Yu Gothic UI" panose="020B0500000000000000" pitchFamily="50" charset="-128"/>
              <a:ea typeface="Yu Gothic UI" panose="020B0500000000000000" pitchFamily="50" charset="-128"/>
            </a:endParaRPr>
          </a:p>
        </p:txBody>
      </p:sp>
      <p:sp>
        <p:nvSpPr>
          <p:cNvPr id="87" name="下矢印 86"/>
          <p:cNvSpPr/>
          <p:nvPr/>
        </p:nvSpPr>
        <p:spPr>
          <a:xfrm rot="16200000" flipH="1">
            <a:off x="8365112" y="3356923"/>
            <a:ext cx="322473" cy="171669"/>
          </a:xfrm>
          <a:prstGeom prst="downArrow">
            <a:avLst/>
          </a:prstGeom>
          <a:solidFill>
            <a:schemeClr val="bg1">
              <a:lumMod val="7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nchorCtr="0"/>
          <a:lstStyle/>
          <a:p>
            <a:pPr algn="ctr"/>
            <a:endParaRPr kumimoji="1" lang="ja-JP" altLang="en-US" sz="800" dirty="0">
              <a:solidFill>
                <a:schemeClr val="tx1"/>
              </a:solidFill>
              <a:latin typeface="Yu Gothic UI" panose="020B0500000000000000" pitchFamily="50" charset="-128"/>
              <a:ea typeface="Yu Gothic UI" panose="020B0500000000000000" pitchFamily="50" charset="-128"/>
            </a:endParaRPr>
          </a:p>
        </p:txBody>
      </p:sp>
      <p:sp>
        <p:nvSpPr>
          <p:cNvPr id="88" name="Rectangle 53"/>
          <p:cNvSpPr>
            <a:spLocks noChangeArrowheads="1"/>
          </p:cNvSpPr>
          <p:nvPr/>
        </p:nvSpPr>
        <p:spPr bwMode="gray">
          <a:xfrm>
            <a:off x="8246830" y="3591977"/>
            <a:ext cx="442123" cy="151330"/>
          </a:xfrm>
          <a:prstGeom prst="rect">
            <a:avLst/>
          </a:prstGeom>
          <a:noFill/>
          <a:ln w="19050" algn="ctr">
            <a:noFill/>
            <a:miter lim="800000"/>
            <a:headEnd/>
            <a:tailEnd/>
          </a:ln>
          <a:effectLst/>
        </p:spPr>
        <p:txBody>
          <a:bodyPr wrap="square" lIns="0" tIns="72000" rIns="0" bIns="72000" anchor="ctr" anchorCtr="0"/>
          <a:lstStyle/>
          <a:p>
            <a:pPr algn="ctr"/>
            <a:r>
              <a:rPr lang="ja-JP" altLang="en-US" sz="800" dirty="0">
                <a:latin typeface="Yu Gothic UI" panose="020B0500000000000000" pitchFamily="50" charset="-128"/>
                <a:ea typeface="Yu Gothic UI" panose="020B0500000000000000" pitchFamily="50" charset="-128"/>
              </a:rPr>
              <a:t>保存</a:t>
            </a:r>
            <a:endParaRPr lang="ja-JP" altLang="ja-JP" sz="800" dirty="0">
              <a:latin typeface="Yu Gothic UI" panose="020B0500000000000000" pitchFamily="50" charset="-128"/>
              <a:ea typeface="Yu Gothic UI" panose="020B0500000000000000" pitchFamily="50" charset="-128"/>
            </a:endParaRPr>
          </a:p>
        </p:txBody>
      </p:sp>
      <p:sp>
        <p:nvSpPr>
          <p:cNvPr id="89" name="線吹き出し 1 (枠付き) 88"/>
          <p:cNvSpPr/>
          <p:nvPr/>
        </p:nvSpPr>
        <p:spPr>
          <a:xfrm flipH="1">
            <a:off x="8688953" y="2771136"/>
            <a:ext cx="800047" cy="271439"/>
          </a:xfrm>
          <a:prstGeom prst="borderCallout1">
            <a:avLst>
              <a:gd name="adj1" fmla="val 99089"/>
              <a:gd name="adj2" fmla="val 37286"/>
              <a:gd name="adj3" fmla="val 177801"/>
              <a:gd name="adj4" fmla="val 46571"/>
            </a:avLst>
          </a:prstGeom>
          <a:solidFill>
            <a:schemeClr val="bg1"/>
          </a:solidFill>
          <a:ln>
            <a:solidFill>
              <a:schemeClr val="accent4"/>
            </a:solidFill>
          </a:ln>
        </p:spPr>
        <p:txBody>
          <a:bodyPr wrap="square" lIns="36000" tIns="0" rIns="36000" bIns="0" anchor="ctr">
            <a:noAutofit/>
          </a:bodyPr>
          <a:lstStyle/>
          <a:p>
            <a:pPr fontAlgn="auto">
              <a:spcBef>
                <a:spcPts val="0"/>
              </a:spcBef>
              <a:spcAft>
                <a:spcPts val="300"/>
              </a:spcAft>
            </a:pPr>
            <a:r>
              <a:rPr kumimoji="1" lang="ja-JP" altLang="en-US" sz="700" dirty="0">
                <a:solidFill>
                  <a:prstClr val="black"/>
                </a:solidFill>
                <a:latin typeface="Yu Gothic UI" panose="020B0500000000000000" pitchFamily="50" charset="-128"/>
                <a:ea typeface="Yu Gothic UI" panose="020B0500000000000000" pitchFamily="50" charset="-128"/>
              </a:rPr>
              <a:t>どれだけ長期保存</a:t>
            </a:r>
            <a:br>
              <a:rPr kumimoji="1" lang="en-US" altLang="ja-JP" sz="700" dirty="0">
                <a:solidFill>
                  <a:prstClr val="black"/>
                </a:solidFill>
                <a:latin typeface="Yu Gothic UI" panose="020B0500000000000000" pitchFamily="50" charset="-128"/>
                <a:ea typeface="Yu Gothic UI" panose="020B0500000000000000" pitchFamily="50" charset="-128"/>
              </a:rPr>
            </a:br>
            <a:r>
              <a:rPr kumimoji="1" lang="ja-JP" altLang="en-US" sz="700" dirty="0">
                <a:solidFill>
                  <a:prstClr val="black"/>
                </a:solidFill>
                <a:latin typeface="Yu Gothic UI" panose="020B0500000000000000" pitchFamily="50" charset="-128"/>
                <a:ea typeface="Yu Gothic UI" panose="020B0500000000000000" pitchFamily="50" charset="-128"/>
              </a:rPr>
              <a:t>できるか</a:t>
            </a:r>
            <a:endParaRPr kumimoji="1" lang="en-US" altLang="ja-JP" sz="700" dirty="0">
              <a:solidFill>
                <a:prstClr val="black"/>
              </a:solidFill>
              <a:latin typeface="Yu Gothic UI" panose="020B0500000000000000" pitchFamily="50" charset="-128"/>
              <a:ea typeface="Yu Gothic UI" panose="020B0500000000000000" pitchFamily="50" charset="-128"/>
            </a:endParaRPr>
          </a:p>
        </p:txBody>
      </p:sp>
      <p:sp>
        <p:nvSpPr>
          <p:cNvPr id="90" name="Rectangle 53"/>
          <p:cNvSpPr>
            <a:spLocks noChangeArrowheads="1"/>
          </p:cNvSpPr>
          <p:nvPr/>
        </p:nvSpPr>
        <p:spPr bwMode="gray">
          <a:xfrm>
            <a:off x="4992304" y="3407937"/>
            <a:ext cx="857537" cy="410236"/>
          </a:xfrm>
          <a:prstGeom prst="rect">
            <a:avLst/>
          </a:prstGeom>
          <a:noFill/>
          <a:ln w="19050" algn="ctr">
            <a:noFill/>
            <a:miter lim="800000"/>
            <a:headEnd/>
            <a:tailEnd/>
          </a:ln>
          <a:effectLst/>
        </p:spPr>
        <p:txBody>
          <a:bodyPr wrap="square" lIns="0" tIns="72000" rIns="0" bIns="72000" anchor="ctr" anchorCtr="0"/>
          <a:lstStyle/>
          <a:p>
            <a:pPr algn="ctr"/>
            <a:r>
              <a:rPr lang="ja-JP" altLang="ja-JP" sz="900" dirty="0">
                <a:latin typeface="Yu Gothic UI" panose="020B0500000000000000" pitchFamily="50" charset="-128"/>
                <a:ea typeface="Yu Gothic UI" panose="020B0500000000000000" pitchFamily="50" charset="-128"/>
              </a:rPr>
              <a:t>新技術冷蔵庫</a:t>
            </a:r>
            <a:br>
              <a:rPr lang="en-US" altLang="ja-JP" sz="900" dirty="0">
                <a:latin typeface="Yu Gothic UI" panose="020B0500000000000000" pitchFamily="50" charset="-128"/>
                <a:ea typeface="Yu Gothic UI" panose="020B0500000000000000" pitchFamily="50" charset="-128"/>
              </a:rPr>
            </a:br>
            <a:r>
              <a:rPr lang="ja-JP" altLang="en-US" sz="900" dirty="0">
                <a:latin typeface="Yu Gothic UI" panose="020B0500000000000000" pitchFamily="50" charset="-128"/>
                <a:ea typeface="Yu Gothic UI" panose="020B0500000000000000" pitchFamily="50" charset="-128"/>
              </a:rPr>
              <a:t>（蔵番）</a:t>
            </a:r>
            <a:endParaRPr lang="ja-JP" altLang="ja-JP" sz="900" dirty="0">
              <a:latin typeface="Yu Gothic UI" panose="020B0500000000000000" pitchFamily="50" charset="-128"/>
              <a:ea typeface="Yu Gothic UI" panose="020B0500000000000000" pitchFamily="50" charset="-128"/>
            </a:endParaRPr>
          </a:p>
        </p:txBody>
      </p:sp>
      <p:sp>
        <p:nvSpPr>
          <p:cNvPr id="91" name="二等辺三角形 90"/>
          <p:cNvSpPr/>
          <p:nvPr/>
        </p:nvSpPr>
        <p:spPr bwMode="gray">
          <a:xfrm flipV="1">
            <a:off x="4729033" y="5185378"/>
            <a:ext cx="4148268" cy="277674"/>
          </a:xfrm>
          <a:prstGeom prst="triangle">
            <a:avLst/>
          </a:prstGeom>
          <a:solidFill>
            <a:schemeClr val="accent4"/>
          </a:solidFill>
          <a:ln w="12700" algn="ctr">
            <a:noFill/>
            <a:miter lim="800000"/>
            <a:headEnd/>
            <a:tailEnd/>
          </a:ln>
        </p:spPr>
        <p:txBody>
          <a:bodyPr wrap="square" lIns="36000" tIns="36000" rIns="36000" bIns="36000" rtlCol="0" anchor="ctr"/>
          <a:lstStyle/>
          <a:p>
            <a:pPr algn="ctr">
              <a:buFont typeface="Wingdings 2" pitchFamily="18" charset="2"/>
              <a:buNone/>
            </a:pPr>
            <a:endParaRPr kumimoji="1" lang="ja-JP" altLang="en-US" sz="800" dirty="0">
              <a:latin typeface="Yu Gothic UI" panose="020B0500000000000000" pitchFamily="50" charset="-128"/>
              <a:ea typeface="Yu Gothic UI" panose="020B0500000000000000" pitchFamily="50" charset="-128"/>
            </a:endParaRPr>
          </a:p>
        </p:txBody>
      </p:sp>
      <p:sp>
        <p:nvSpPr>
          <p:cNvPr id="92" name="Rectangle 16"/>
          <p:cNvSpPr>
            <a:spLocks noChangeArrowheads="1"/>
          </p:cNvSpPr>
          <p:nvPr/>
        </p:nvSpPr>
        <p:spPr bwMode="gray">
          <a:xfrm>
            <a:off x="6237077" y="5491647"/>
            <a:ext cx="3275934" cy="881855"/>
          </a:xfrm>
          <a:prstGeom prst="rect">
            <a:avLst/>
          </a:prstGeom>
          <a:noFill/>
          <a:ln w="9525" algn="ctr">
            <a:noFill/>
            <a:miter lim="800000"/>
            <a:headEnd/>
            <a:tailEnd/>
          </a:ln>
        </p:spPr>
        <p:txBody>
          <a:bodyPr lIns="72000" tIns="144000" rIns="72000" bIns="144000" anchor="t"/>
          <a:lstStyle/>
          <a:p>
            <a:pPr marL="0" lvl="2" fontAlgn="auto">
              <a:lnSpc>
                <a:spcPct val="106000"/>
              </a:lnSpc>
              <a:spcBef>
                <a:spcPts val="600"/>
              </a:spcBef>
              <a:spcAft>
                <a:spcPts val="0"/>
              </a:spcAft>
              <a:buClr>
                <a:srgbClr val="000000"/>
              </a:buClr>
            </a:pPr>
            <a:endParaRPr kumimoji="1" lang="en-US" altLang="ja-JP" sz="800" dirty="0">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93" name="Rectangle 16"/>
          <p:cNvSpPr>
            <a:spLocks noChangeArrowheads="1"/>
          </p:cNvSpPr>
          <p:nvPr/>
        </p:nvSpPr>
        <p:spPr bwMode="gray">
          <a:xfrm>
            <a:off x="5890471" y="5725503"/>
            <a:ext cx="3640550" cy="569010"/>
          </a:xfrm>
          <a:prstGeom prst="rect">
            <a:avLst/>
          </a:prstGeom>
          <a:noFill/>
          <a:ln w="9525" algn="ctr">
            <a:noFill/>
            <a:miter lim="800000"/>
            <a:headEnd/>
            <a:tailEnd/>
          </a:ln>
        </p:spPr>
        <p:txBody>
          <a:bodyPr lIns="72000" tIns="0" rIns="72000" bIns="0" anchor="ctr"/>
          <a:lstStyle/>
          <a:p>
            <a:pPr marL="171450" lvl="2" indent="-171450" fontAlgn="auto">
              <a:lnSpc>
                <a:spcPct val="106000"/>
              </a:lnSpc>
              <a:spcBef>
                <a:spcPts val="300"/>
              </a:spcBef>
              <a:spcAft>
                <a:spcPts val="0"/>
              </a:spcAft>
              <a:buClr>
                <a:srgbClr val="000000"/>
              </a:buClr>
              <a:buFont typeface="Arial" panose="020B0604020202020204" pitchFamily="34" charset="0"/>
              <a:buChar char="•"/>
            </a:pPr>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長期保存による食材の廃棄ロスの抑制や戦略的な食材調達の実現（コスト最適化）</a:t>
            </a:r>
            <a:endParaRPr kumimoji="1" lang="en-US" altLang="ja-JP" sz="1000" dirty="0">
              <a:latin typeface="Yu Gothic UI" panose="020B0500000000000000" pitchFamily="50" charset="-128"/>
              <a:ea typeface="Yu Gothic UI" panose="020B0500000000000000" pitchFamily="50" charset="-128"/>
              <a:cs typeface="Meiryo UI" panose="020B0604030504040204" pitchFamily="50" charset="-128"/>
            </a:endParaRPr>
          </a:p>
          <a:p>
            <a:pPr marL="171450" lvl="2" indent="-171450" fontAlgn="auto">
              <a:lnSpc>
                <a:spcPct val="106000"/>
              </a:lnSpc>
              <a:spcBef>
                <a:spcPts val="300"/>
              </a:spcBef>
              <a:spcAft>
                <a:spcPts val="0"/>
              </a:spcAft>
              <a:buClr>
                <a:srgbClr val="000000"/>
              </a:buClr>
              <a:buFont typeface="Arial" panose="020B0604020202020204" pitchFamily="34" charset="0"/>
              <a:buChar char="•"/>
            </a:pPr>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提供する食材・料理に対する付加価値化（長期保存・熟成等）</a:t>
            </a:r>
            <a:endParaRPr kumimoji="1" lang="en-US" altLang="ja-JP" sz="1000" dirty="0">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96" name="角丸四角形 95"/>
          <p:cNvSpPr/>
          <p:nvPr/>
        </p:nvSpPr>
        <p:spPr>
          <a:xfrm>
            <a:off x="4175760" y="5725503"/>
            <a:ext cx="1502366" cy="569010"/>
          </a:xfrm>
          <a:prstGeom prst="roundRect">
            <a:avLst/>
          </a:prstGeom>
          <a:solidFill>
            <a:schemeClr val="accent1">
              <a:lumMod val="60000"/>
              <a:lumOff val="40000"/>
            </a:schemeClr>
          </a:solidFill>
          <a:ln w="25400" cap="flat" cmpd="sng" algn="ctr">
            <a:noFill/>
            <a:prstDash val="solid"/>
          </a:ln>
          <a:effectLst/>
        </p:spPr>
        <p:txBody>
          <a:bodyPr wrap="none"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sz="1100" kern="0" dirty="0">
                <a:latin typeface="Yu Gothic UI" panose="020B0500000000000000" pitchFamily="50" charset="-128"/>
                <a:ea typeface="Yu Gothic UI" panose="020B0500000000000000" pitchFamily="50" charset="-128"/>
                <a:cs typeface="Meiryo UI" panose="020B0604030504040204" pitchFamily="50" charset="-128"/>
              </a:rPr>
              <a:t>今後の事業展開</a:t>
            </a:r>
            <a:endParaRPr kumimoji="0" lang="en-US" altLang="ja-JP" sz="1100" i="0" u="none" strike="noStrike" kern="0" cap="none" spc="0" normalizeH="0" baseline="0" noProof="0" dirty="0">
              <a:ln>
                <a:noFill/>
              </a:ln>
              <a:effectLst/>
              <a:uLnTx/>
              <a:uFillTx/>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50" name="正方形/長方形 49"/>
          <p:cNvSpPr/>
          <p:nvPr/>
        </p:nvSpPr>
        <p:spPr bwMode="gray">
          <a:xfrm>
            <a:off x="7008995" y="159659"/>
            <a:ext cx="2480005" cy="784901"/>
          </a:xfrm>
          <a:prstGeom prst="rect">
            <a:avLst/>
          </a:prstGeom>
          <a:noFill/>
          <a:ln w="12700" algn="ctr">
            <a:solidFill>
              <a:srgbClr val="BBBCBC"/>
            </a:solidFill>
            <a:miter lim="800000"/>
            <a:headEnd/>
            <a:tailEnd/>
          </a:ln>
        </p:spPr>
        <p:txBody>
          <a:bodyPr wrap="square" lIns="36000" tIns="36000" rIns="36000" bIns="36000" rtlCol="0" anchor="ctr"/>
          <a:lstStyle/>
          <a:p>
            <a:pPr algn="ctr">
              <a:buFont typeface="Wingdings 2" pitchFamily="18" charset="2"/>
              <a:buNone/>
            </a:pPr>
            <a:r>
              <a:rPr kumimoji="1" lang="ja-JP" altLang="en-US" sz="3200" b="1" baseline="0" dirty="0">
                <a:solidFill>
                  <a:srgbClr val="FF0000"/>
                </a:solidFill>
                <a:latin typeface="Yu Gothic UI" panose="020B0500000000000000" pitchFamily="50" charset="-128"/>
                <a:ea typeface="Yu Gothic UI" panose="020B0500000000000000" pitchFamily="50" charset="-128"/>
              </a:rPr>
              <a:t>記入例</a:t>
            </a:r>
          </a:p>
        </p:txBody>
      </p:sp>
      <p:sp>
        <p:nvSpPr>
          <p:cNvPr id="46" name="正方形/長方形 45"/>
          <p:cNvSpPr/>
          <p:nvPr/>
        </p:nvSpPr>
        <p:spPr>
          <a:xfrm>
            <a:off x="415912" y="5307270"/>
            <a:ext cx="1425588" cy="252000"/>
          </a:xfrm>
          <a:prstGeom prst="rect">
            <a:avLst/>
          </a:prstGeom>
          <a:solidFill>
            <a:schemeClr val="tx1"/>
          </a:solidFill>
          <a:ln w="12700" cap="flat" cmpd="sng" algn="ctr">
            <a:noFill/>
            <a:prstDash val="solid"/>
          </a:ln>
          <a:effectLst/>
        </p:spPr>
        <p:txBody>
          <a:bodyPr lIns="72000" tIns="72000" rIns="72000" bIns="72000" rtlCol="0" anchor="ctr" anchorCtr="0"/>
          <a:lstStyle/>
          <a:p>
            <a:pPr marL="177800" marR="0" lvl="0" indent="-177800" algn="ctr" defTabSz="914400" eaLnBrk="1" fontAlgn="auto" latinLnBrk="0" hangingPunct="1">
              <a:lnSpc>
                <a:spcPct val="100000"/>
              </a:lnSpc>
              <a:spcBef>
                <a:spcPts val="0"/>
              </a:spcBef>
              <a:spcAft>
                <a:spcPts val="0"/>
              </a:spcAft>
              <a:buClrTx/>
              <a:buSzTx/>
              <a:buFontTx/>
              <a:buNone/>
              <a:tabLst/>
              <a:defRPr/>
            </a:pPr>
            <a:r>
              <a:rPr kumimoji="1" lang="ja-JP" altLang="en-US" sz="1200" kern="0" dirty="0">
                <a:solidFill>
                  <a:schemeClr val="bg1"/>
                </a:solidFill>
                <a:latin typeface="Yu Gothic UI" panose="020B0500000000000000" pitchFamily="50" charset="-128"/>
                <a:ea typeface="Yu Gothic UI" panose="020B0500000000000000" pitchFamily="50" charset="-128"/>
              </a:rPr>
              <a:t>事業効果</a:t>
            </a:r>
            <a:r>
              <a:rPr kumimoji="1" lang="en-US" altLang="ja-JP" sz="1200" kern="0" dirty="0">
                <a:solidFill>
                  <a:schemeClr val="bg1"/>
                </a:solidFill>
                <a:latin typeface="Yu Gothic UI" panose="020B0500000000000000" pitchFamily="50" charset="-128"/>
                <a:ea typeface="Yu Gothic UI" panose="020B0500000000000000" pitchFamily="50" charset="-128"/>
              </a:rPr>
              <a:t>/</a:t>
            </a:r>
            <a:r>
              <a:rPr kumimoji="1" lang="ja-JP" altLang="en-US" sz="1200" kern="0" dirty="0">
                <a:solidFill>
                  <a:schemeClr val="bg1"/>
                </a:solidFill>
                <a:latin typeface="Yu Gothic UI" panose="020B0500000000000000" pitchFamily="50" charset="-128"/>
                <a:ea typeface="Yu Gothic UI" panose="020B0500000000000000" pitchFamily="50" charset="-128"/>
              </a:rPr>
              <a:t>成果</a:t>
            </a:r>
            <a:endParaRPr kumimoji="1" lang="ja-JP" altLang="en-US" sz="1200" i="0" u="none" strike="noStrike" kern="0" cap="none" spc="0" normalizeH="0" baseline="0" noProof="0" dirty="0">
              <a:ln>
                <a:noFill/>
              </a:ln>
              <a:solidFill>
                <a:schemeClr val="bg1"/>
              </a:solidFill>
              <a:effectLst/>
              <a:uLnTx/>
              <a:uFillTx/>
              <a:latin typeface="Yu Gothic UI" panose="020B0500000000000000" pitchFamily="50" charset="-128"/>
              <a:ea typeface="Yu Gothic UI" panose="020B0500000000000000" pitchFamily="50" charset="-128"/>
            </a:endParaRPr>
          </a:p>
        </p:txBody>
      </p:sp>
      <p:sp>
        <p:nvSpPr>
          <p:cNvPr id="47" name="正方形/長方形 46"/>
          <p:cNvSpPr/>
          <p:nvPr/>
        </p:nvSpPr>
        <p:spPr>
          <a:xfrm>
            <a:off x="424917" y="5577794"/>
            <a:ext cx="3420000" cy="866358"/>
          </a:xfrm>
          <a:prstGeom prst="rect">
            <a:avLst/>
          </a:prstGeom>
          <a:solidFill>
            <a:sysClr val="window" lastClr="FFFFFF"/>
          </a:solidFill>
          <a:ln w="12700" cap="flat" cmpd="sng" algn="ctr">
            <a:noFill/>
            <a:prstDash val="solid"/>
          </a:ln>
          <a:effectLst/>
        </p:spPr>
        <p:txBody>
          <a:bodyPr lIns="72000" tIns="72000" rIns="72000" bIns="72000" rtlCol="0" anchor="t" anchorCtr="0"/>
          <a:lstStyle/>
          <a:p>
            <a:pPr marL="171450" marR="0" lvl="0" indent="-171450" defTabSz="914400" eaLnBrk="1" fontAlgn="ctr" latinLnBrk="0" hangingPunct="1">
              <a:lnSpc>
                <a:spcPct val="100000"/>
              </a:lnSpc>
              <a:spcBef>
                <a:spcPts val="0"/>
              </a:spcBef>
              <a:spcAft>
                <a:spcPts val="600"/>
              </a:spcAft>
              <a:buClrTx/>
              <a:buSzTx/>
              <a:buFont typeface="Arial" panose="020B0604020202020204" pitchFamily="34" charset="0"/>
              <a:buChar char="•"/>
              <a:tabLst/>
              <a:defRPr/>
            </a:pPr>
            <a:r>
              <a:rPr kumimoji="0" lang="ja-JP" altLang="en-US"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新技術冷蔵庫が有する熟成効果を活用して、地元産品（王子サーモン、豚肉等）を利用した</a:t>
            </a:r>
            <a:r>
              <a:rPr lang="ja-JP" altLang="en-US" sz="1200" u="sng" kern="0" dirty="0">
                <a:solidFill>
                  <a:srgbClr val="C00000"/>
                </a:solidFill>
                <a:latin typeface="Yu Gothic UI" panose="020B0500000000000000" pitchFamily="50" charset="-128"/>
                <a:ea typeface="Yu Gothic UI" panose="020B0500000000000000" pitchFamily="50" charset="-128"/>
              </a:rPr>
              <a:t>新商品・新メニューの開発（付加価値化）</a:t>
            </a:r>
            <a:r>
              <a:rPr kumimoji="0" lang="ja-JP" altLang="en-US"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に向けたトライアルを実施した。（実証結果は別紙のとおり）</a:t>
            </a:r>
            <a:endParaRPr kumimoji="0" lang="en-US" altLang="ja-JP"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256899981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TotalTime>
  <Words>559</Words>
  <Application>Microsoft Office PowerPoint</Application>
  <PresentationFormat>A4 210 x 297 mm</PresentationFormat>
  <Paragraphs>49</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Yu Gothic UI</vt:lpstr>
      <vt:lpstr>游ゴシック</vt:lpstr>
      <vt:lpstr>Arial</vt:lpstr>
      <vt:lpstr>Calibri</vt:lpstr>
      <vt:lpstr>Calibri Light</vt:lpstr>
      <vt:lpstr>Wingdings</vt:lpstr>
      <vt:lpstr>Wingdings 2</vt:lpstr>
      <vt:lpstr>Office テーマ</vt:lpstr>
      <vt:lpstr>PowerPoint プレゼンテーション</vt:lpstr>
      <vt:lpstr>株式会社ホテルニュー王子 × 株式会社MARS Company 新方式冷蔵庫導入に係る効果実証事業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曽根　有紗</dc:creator>
  <cp:lastModifiedBy>曽根　有紗</cp:lastModifiedBy>
  <cp:revision>6</cp:revision>
  <dcterms:created xsi:type="dcterms:W3CDTF">2025-08-29T03:47:44Z</dcterms:created>
  <dcterms:modified xsi:type="dcterms:W3CDTF">2026-05-25T10:12:16Z</dcterms:modified>
</cp:coreProperties>
</file>