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8" r:id="rId1"/>
    <p:sldMasterId id="2147483919" r:id="rId2"/>
  </p:sldMasterIdLst>
  <p:notesMasterIdLst>
    <p:notesMasterId r:id="rId5"/>
  </p:notesMasterIdLst>
  <p:sldIdLst>
    <p:sldId id="300" r:id="rId3"/>
    <p:sldId id="301" r:id="rId4"/>
  </p:sldIdLst>
  <p:sldSz cx="9906000" cy="6858000" type="A4"/>
  <p:notesSz cx="6735763" cy="9866313"/>
  <p:custDataLst>
    <p:tags r:id="rId6"/>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12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snapToGrid="0" showGuides="1">
      <p:cViewPr varScale="1">
        <p:scale>
          <a:sx n="102" d="100"/>
          <a:sy n="102" d="100"/>
        </p:scale>
        <p:origin x="126" y="252"/>
      </p:cViewPr>
      <p:guideLst>
        <p:guide pos="3120"/>
        <p:guide orient="horz" pos="216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23" tIns="45712" rIns="91423" bIns="4571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4763" y="0"/>
            <a:ext cx="2919413" cy="495300"/>
          </a:xfrm>
          <a:prstGeom prst="rect">
            <a:avLst/>
          </a:prstGeom>
        </p:spPr>
        <p:txBody>
          <a:bodyPr vert="horz" lIns="91423" tIns="45712" rIns="91423" bIns="45712" rtlCol="0"/>
          <a:lstStyle>
            <a:lvl1pPr algn="r">
              <a:defRPr sz="1100"/>
            </a:lvl1pPr>
          </a:lstStyle>
          <a:p>
            <a:fld id="{AAE2C4BB-DD5D-4EF0-8811-528209874544}" type="datetimeFigureOut">
              <a:rPr kumimoji="1" lang="ja-JP" altLang="en-US" smtClean="0"/>
              <a:t>2023/5/26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23" tIns="45712" rIns="91423" bIns="45712" rtlCol="0" anchor="ctr"/>
          <a:lstStyle/>
          <a:p>
            <a:endParaRPr lang="ja-JP" altLang="en-US" dirty="0"/>
          </a:p>
        </p:txBody>
      </p:sp>
      <p:sp>
        <p:nvSpPr>
          <p:cNvPr id="5" name="ノート プレースホルダー 4"/>
          <p:cNvSpPr>
            <a:spLocks noGrp="1"/>
          </p:cNvSpPr>
          <p:nvPr>
            <p:ph type="body" sz="quarter" idx="3"/>
          </p:nvPr>
        </p:nvSpPr>
        <p:spPr>
          <a:xfrm>
            <a:off x="673103" y="4748214"/>
            <a:ext cx="5389563" cy="3884611"/>
          </a:xfrm>
          <a:prstGeom prst="rect">
            <a:avLst/>
          </a:prstGeom>
        </p:spPr>
        <p:txBody>
          <a:bodyPr vert="horz" lIns="91423" tIns="45712" rIns="91423" bIns="45712"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1" y="9371014"/>
            <a:ext cx="2919413" cy="495300"/>
          </a:xfrm>
          <a:prstGeom prst="rect">
            <a:avLst/>
          </a:prstGeom>
        </p:spPr>
        <p:txBody>
          <a:bodyPr vert="horz" lIns="91423" tIns="45712" rIns="91423" bIns="4571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3" cy="495300"/>
          </a:xfrm>
          <a:prstGeom prst="rect">
            <a:avLst/>
          </a:prstGeom>
        </p:spPr>
        <p:txBody>
          <a:bodyPr vert="horz" lIns="91423" tIns="45712" rIns="91423" bIns="45712" rtlCol="0" anchor="b"/>
          <a:lstStyle>
            <a:lvl1pPr algn="r">
              <a:defRPr sz="1100"/>
            </a:lvl1pPr>
          </a:lstStyle>
          <a:p>
            <a:fld id="{24DE13BB-FCB6-4491-A87D-1E9BA7500F8E}" type="slidenum">
              <a:rPr kumimoji="1" lang="ja-JP" altLang="en-US" smtClean="0"/>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a:t>
            </a:fld>
            <a:endParaRPr kumimoji="1" lang="ja-JP" altLang="en-US"/>
          </a:p>
        </p:txBody>
      </p:sp>
    </p:spTree>
    <p:extLst>
      <p:ext uri="{BB962C8B-B14F-4D97-AF65-F5344CB8AC3E}">
        <p14:creationId xmlns:p14="http://schemas.microsoft.com/office/powerpoint/2010/main" val="245127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a:t>
            </a:fld>
            <a:endParaRPr kumimoji="1" lang="ja-JP" altLang="en-US"/>
          </a:p>
        </p:txBody>
      </p:sp>
    </p:spTree>
    <p:extLst>
      <p:ext uri="{BB962C8B-B14F-4D97-AF65-F5344CB8AC3E}">
        <p14:creationId xmlns:p14="http://schemas.microsoft.com/office/powerpoint/2010/main" val="10976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smtClean="0"/>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smtClean="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smtClean="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smtClean="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kern="1200" baseline="0" dirty="0" smtClean="0">
                <a:solidFill>
                  <a:srgbClr val="000000"/>
                </a:solidFill>
                <a:latin typeface="+mn-lt"/>
                <a:ea typeface="+mn-ea"/>
                <a:cs typeface="Arial" charset="0"/>
              </a:rPr>
              <a:t>デロイト トーマツ コンサルティング</a:t>
            </a:r>
            <a:r>
              <a:rPr lang="ja-JP" altLang="en-US" sz="1400" kern="1200" baseline="0" dirty="0" smtClean="0">
                <a:solidFill>
                  <a:srgbClr val="000000"/>
                </a:solidFill>
                <a:latin typeface="+mn-lt"/>
                <a:ea typeface="+mn-ea"/>
                <a:cs typeface="Arial" charset="0"/>
              </a:rPr>
              <a:t>合同</a:t>
            </a:r>
            <a:r>
              <a:rPr lang="ja-JP" altLang="ja-JP" sz="1400" kern="1200" baseline="0" dirty="0" smtClean="0">
                <a:solidFill>
                  <a:srgbClr val="000000"/>
                </a:solidFill>
                <a:latin typeface="+mn-lt"/>
                <a:ea typeface="+mn-ea"/>
                <a:cs typeface="Arial" charset="0"/>
              </a:rPr>
              <a:t>会社</a:t>
            </a:r>
            <a:endParaRPr lang="en-US" altLang="ja-JP" sz="1400" kern="1200" baseline="0" dirty="0">
              <a:solidFill>
                <a:srgbClr val="000000"/>
              </a:solidFill>
              <a:latin typeface="+mn-lt"/>
              <a:ea typeface="+mn-ea"/>
              <a:cs typeface="Arial"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smtClean="0"/>
              <a:t>クライアント社名</a:t>
            </a:r>
            <a:endParaRPr kumimoji="1" lang="ja-JP" altLang="en-US" dirty="0"/>
          </a:p>
        </p:txBody>
      </p:sp>
    </p:spTree>
    <p:extLst>
      <p:ext uri="{BB962C8B-B14F-4D97-AF65-F5344CB8AC3E}">
        <p14:creationId xmlns:p14="http://schemas.microsoft.com/office/powerpoint/2010/main" val="105815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7461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aseline="0">
                <a:solidFill>
                  <a:schemeClr val="tx1"/>
                </a:solidFill>
                <a:latin typeface="+mn-lt"/>
                <a:ea typeface="+mn-ea"/>
                <a:cs typeface="Arial" pitchFamily="34" charset="0"/>
              </a:defRPr>
            </a:lvl1pPr>
          </a:lstStyle>
          <a:p>
            <a:pPr lvl="0"/>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ja-JP" altLang="en-US" dirty="0"/>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0031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2745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705000" y="6588000"/>
            <a:ext cx="4068000" cy="169200"/>
          </a:xfrm>
        </p:spPr>
        <p:txBody>
          <a:bodyPr/>
          <a:lstStyle>
            <a:lvl1pPr>
              <a:defRPr>
                <a:solidFill>
                  <a:schemeClr val="tx1"/>
                </a:solidFill>
              </a:defRPr>
            </a:lvl1pPr>
          </a:lstStyle>
          <a:p>
            <a:endParaRPr lang="en-GB" altLang="en-GB" dirty="0" smtClean="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7073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9072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29155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smtClean="0"/>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smtClean="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smtClean="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smtClean="0"/>
              <a:t>マスター テキストの書式設定</a:t>
            </a:r>
          </a:p>
        </p:txBody>
      </p:sp>
    </p:spTree>
    <p:extLst>
      <p:ext uri="{BB962C8B-B14F-4D97-AF65-F5344CB8AC3E}">
        <p14:creationId xmlns:p14="http://schemas.microsoft.com/office/powerpoint/2010/main" val="254373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p:txBody>
      </p:sp>
      <p:sp>
        <p:nvSpPr>
          <p:cNvPr id="4" name="タイトル 3"/>
          <p:cNvSpPr>
            <a:spLocks noGrp="1"/>
          </p:cNvSpPr>
          <p:nvPr>
            <p:ph type="title" hasCustomPrompt="1"/>
          </p:nvPr>
        </p:nvSpPr>
        <p:spPr bwMode="gray"/>
        <p:txBody>
          <a:bodyPr/>
          <a:lstStyle>
            <a:lvl1pPr>
              <a:defRPr/>
            </a:lvl1p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8290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smtClean="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smtClean="0"/>
              <a:t>マスター テキストの書式設定</a:t>
            </a:r>
          </a:p>
        </p:txBody>
      </p:sp>
    </p:spTree>
    <p:extLst>
      <p:ext uri="{BB962C8B-B14F-4D97-AF65-F5344CB8AC3E}">
        <p14:creationId xmlns:p14="http://schemas.microsoft.com/office/powerpoint/2010/main" val="2894029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mj-lt"/>
                <a:ea typeface="+mj-ea"/>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smtClean="0"/>
          </a:p>
        </p:txBody>
      </p:sp>
    </p:spTree>
    <p:extLst>
      <p:ext uri="{BB962C8B-B14F-4D97-AF65-F5344CB8AC3E}">
        <p14:creationId xmlns:p14="http://schemas.microsoft.com/office/powerpoint/2010/main" val="163326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smtClean="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89363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smtClean="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506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indent="-172800">
              <a:lnSpc>
                <a:spcPct val="106000"/>
              </a:lnSpc>
              <a:spcBef>
                <a:spcPts val="240"/>
              </a:spcBef>
              <a:buFont typeface="Arial" pitchFamily="34" charset="0"/>
              <a:buChar char="•"/>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smtClean="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8493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indent="-172800">
              <a:lnSpc>
                <a:spcPct val="106000"/>
              </a:lnSpc>
              <a:spcBef>
                <a:spcPts val="240"/>
              </a:spcBef>
              <a:buFont typeface="Arial" pitchFamily="34" charset="0"/>
              <a:buChar char="•"/>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smtClean="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8382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smtClean="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aseline="0">
                <a:solidFill>
                  <a:schemeClr val="tx1"/>
                </a:solidFill>
                <a:latin typeface="+mn-lt"/>
                <a:cs typeface="Arial" pitchFamily="34" charset="0"/>
              </a:defRPr>
            </a:lvl1pPr>
          </a:lstStyle>
          <a:p>
            <a:pPr fontAlgn="auto">
              <a:spcBef>
                <a:spcPts val="0"/>
              </a:spcBef>
              <a:spcAft>
                <a:spcPts val="0"/>
              </a:spcAft>
            </a:pPr>
            <a:endParaRPr kumimoji="1" lang="en-GB" altLang="en-GB" dirty="0" smtClean="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37" r:id="rId7"/>
    <p:sldLayoutId id="2147483938" r:id="rId8"/>
    <p:sldLayoutId id="2147483939" r:id="rId9"/>
    <p:sldLayoutId id="2147483945"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smtClean="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aseline="0">
                <a:solidFill>
                  <a:schemeClr val="tx1"/>
                </a:solidFill>
                <a:latin typeface="+mn-lt"/>
                <a:cs typeface="Arial" pitchFamily="34" charset="0"/>
              </a:defRPr>
            </a:lvl1pPr>
          </a:lstStyle>
          <a:p>
            <a:pPr fontAlgn="auto">
              <a:spcBef>
                <a:spcPts val="0"/>
              </a:spcBef>
              <a:spcAft>
                <a:spcPts val="0"/>
              </a:spcAft>
            </a:pPr>
            <a:endParaRPr kumimoji="1" lang="en-GB" altLang="en-GB" dirty="0" smtClean="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aseline="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endParaRPr kumimoji="1" lang="ja-JP" altLang="en-US" dirty="0"/>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kern="1200">
          <a:solidFill>
            <a:schemeClr val="tx1"/>
          </a:solidFill>
          <a:latin typeface="+mn-lt"/>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latin typeface="HGPｺﾞｼｯｸM" panose="020B0600000000000000" pitchFamily="50" charset="-128"/>
                <a:ea typeface="HGPｺﾞｼｯｸM" panose="020B0600000000000000" pitchFamily="50" charset="-128"/>
              </a:rPr>
              <a:t>＜申請者＞ </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 ＜</a:t>
            </a:r>
            <a:r>
              <a:rPr lang="ja-JP" altLang="en-US" dirty="0" smtClean="0"/>
              <a:t>連携事業者・共同研究機関　</a:t>
            </a:r>
            <a:r>
              <a:rPr lang="en-US" altLang="ja-JP" sz="1200" dirty="0" smtClean="0">
                <a:solidFill>
                  <a:srgbClr val="FF0000"/>
                </a:solidFill>
              </a:rPr>
              <a:t>※</a:t>
            </a:r>
            <a:r>
              <a:rPr lang="ja-JP" altLang="en-US" sz="1200" dirty="0" smtClean="0">
                <a:solidFill>
                  <a:srgbClr val="FF0000"/>
                </a:solidFill>
              </a:rPr>
              <a:t>単独事業</a:t>
            </a:r>
            <a:r>
              <a:rPr lang="ja-JP" altLang="en-US" sz="1200" smtClean="0">
                <a:solidFill>
                  <a:srgbClr val="FF0000"/>
                </a:solidFill>
              </a:rPr>
              <a:t>で</a:t>
            </a:r>
            <a:r>
              <a:rPr lang="ja-JP" altLang="en-US" sz="1200" smtClean="0">
                <a:solidFill>
                  <a:srgbClr val="FF0000"/>
                </a:solidFill>
              </a:rPr>
              <a:t>あれば省略可</a:t>
            </a:r>
            <a:r>
              <a:rPr lang="ja-JP" altLang="en-US" dirty="0" smtClean="0">
                <a:latin typeface="HGPｺﾞｼｯｸM" panose="020B0600000000000000" pitchFamily="50" charset="-128"/>
                <a:ea typeface="HGPｺﾞｼｯｸM" panose="020B0600000000000000" pitchFamily="50" charset="-128"/>
              </a:rPr>
              <a:t>＞</a:t>
            </a:r>
            <a:r>
              <a:rPr lang="en-US" altLang="ja-JP" dirty="0" smtClean="0">
                <a:latin typeface="HGPｺﾞｼｯｸM" panose="020B0600000000000000" pitchFamily="50" charset="-128"/>
                <a:ea typeface="HGPｺﾞｼｯｸM" panose="020B0600000000000000" pitchFamily="50" charset="-128"/>
              </a:rPr>
              <a:t/>
            </a:r>
            <a:br>
              <a:rPr lang="en-US" altLang="ja-JP" dirty="0" smtClean="0">
                <a:latin typeface="HGPｺﾞｼｯｸM" panose="020B0600000000000000" pitchFamily="50" charset="-128"/>
                <a:ea typeface="HGPｺﾞｼｯｸM" panose="020B0600000000000000" pitchFamily="50" charset="-128"/>
              </a:rPr>
            </a:br>
            <a:r>
              <a:rPr lang="ja-JP" altLang="en-US" dirty="0" smtClean="0">
                <a:latin typeface="HGPｺﾞｼｯｸM" panose="020B0600000000000000" pitchFamily="50" charset="-128"/>
                <a:ea typeface="HGPｺﾞｼｯｸM" panose="020B0600000000000000" pitchFamily="50" charset="-128"/>
              </a:rPr>
              <a:t>＜事業の名称＞</a:t>
            </a:r>
            <a:endParaRPr kumimoji="1" lang="ja-JP" altLang="en-US" dirty="0">
              <a:latin typeface="HGPｺﾞｼｯｸM" panose="020B0600000000000000" pitchFamily="50" charset="-128"/>
              <a:ea typeface="HGPｺﾞｼｯｸM" panose="020B0600000000000000" pitchFamily="50" charset="-128"/>
            </a:endParaRPr>
          </a:p>
        </p:txBody>
      </p:sp>
      <p:sp>
        <p:nvSpPr>
          <p:cNvPr id="17" name="スライド番号プレースホルダー 16"/>
          <p:cNvSpPr>
            <a:spLocks noGrp="1"/>
          </p:cNvSpPr>
          <p:nvPr>
            <p:ph type="sldNum" sz="quarter" idx="10"/>
          </p:nvPr>
        </p:nvSpPr>
        <p:spPr/>
        <p:txBody>
          <a:bodyPr/>
          <a:lstStyle/>
          <a:p>
            <a:fld id="{E01102E1-88D9-4790-8615-AC810340BF51}" type="slidenum">
              <a:rPr lang="ja-JP" altLang="en-US" smtClean="0"/>
              <a:pPr/>
              <a:t>1</a:t>
            </a:fld>
            <a:endParaRPr lang="ja-JP" altLang="en-US" dirty="0"/>
          </a:p>
        </p:txBody>
      </p:sp>
      <p:grpSp>
        <p:nvGrpSpPr>
          <p:cNvPr id="5" name="グループ化 4"/>
          <p:cNvGrpSpPr/>
          <p:nvPr/>
        </p:nvGrpSpPr>
        <p:grpSpPr>
          <a:xfrm>
            <a:off x="415911" y="1223930"/>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概　要</a:t>
              </a:r>
            </a:p>
          </p:txBody>
        </p:sp>
      </p:grpSp>
      <p:grpSp>
        <p:nvGrpSpPr>
          <p:cNvPr id="9" name="グループ化 8"/>
          <p:cNvGrpSpPr/>
          <p:nvPr/>
        </p:nvGrpSpPr>
        <p:grpSpPr>
          <a:xfrm>
            <a:off x="4267206" y="1208431"/>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6042121" y="1208431"/>
              <a:ext cx="1805419"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事業</a:t>
              </a:r>
              <a:r>
                <a:rPr kumimoji="1" lang="ja-JP" altLang="en-US" sz="1400" dirty="0" smtClean="0">
                  <a:latin typeface="HGPｺﾞｼｯｸM" panose="020B0600000000000000" pitchFamily="50" charset="-128"/>
                  <a:ea typeface="HGPｺﾞｼｯｸM" panose="020B0600000000000000" pitchFamily="50" charset="-128"/>
                </a:rPr>
                <a:t>イメージ（全体像）</a:t>
              </a:r>
              <a:endParaRPr kumimoji="1" lang="ja-JP" altLang="en-US" sz="1400" baseline="0" dirty="0" smtClean="0">
                <a:latin typeface="HGPｺﾞｼｯｸM" panose="020B0600000000000000" pitchFamily="50" charset="-128"/>
                <a:ea typeface="HGPｺﾞｼｯｸM" panose="020B0600000000000000" pitchFamily="50" charset="-128"/>
              </a:endParaRPr>
            </a:p>
          </p:txBody>
        </p:sp>
      </p:grpSp>
      <p:sp>
        <p:nvSpPr>
          <p:cNvPr id="57" name="正方形/長方形 56"/>
          <p:cNvSpPr/>
          <p:nvPr/>
        </p:nvSpPr>
        <p:spPr>
          <a:xfrm>
            <a:off x="415924" y="1876252"/>
            <a:ext cx="3749675" cy="195356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背景や課題を記載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先進技術や先進サービスの概要について記載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p:txBody>
      </p:sp>
      <p:sp>
        <p:nvSpPr>
          <p:cNvPr id="58" name="正方形/長方形 57"/>
          <p:cNvSpPr/>
          <p:nvPr/>
        </p:nvSpPr>
        <p:spPr>
          <a:xfrm>
            <a:off x="415910" y="3359006"/>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新規性や独創性など事業内容を記載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415912" y="1624252"/>
            <a:ext cx="90000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背景</a:t>
            </a:r>
            <a:r>
              <a:rPr kumimoji="1" lang="en-US" altLang="ja-JP"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課題</a:t>
            </a:r>
          </a:p>
        </p:txBody>
      </p:sp>
      <p:sp>
        <p:nvSpPr>
          <p:cNvPr id="60" name="正方形/長方形 59"/>
          <p:cNvSpPr/>
          <p:nvPr/>
        </p:nvSpPr>
        <p:spPr>
          <a:xfrm>
            <a:off x="415910" y="3061434"/>
            <a:ext cx="1504329"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smtClean="0">
                <a:solidFill>
                  <a:schemeClr val="bg1"/>
                </a:solidFill>
                <a:latin typeface="HGPｺﾞｼｯｸM" panose="020B0600000000000000" pitchFamily="50" charset="-128"/>
                <a:ea typeface="HGPｺﾞｼｯｸM" panose="020B0600000000000000" pitchFamily="50" charset="-128"/>
                <a:cs typeface="+mn-cs"/>
              </a:rPr>
              <a:t>事業内容</a:t>
            </a:r>
            <a:endPar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sp>
        <p:nvSpPr>
          <p:cNvPr id="2" name="正方形/長方形 1"/>
          <p:cNvSpPr/>
          <p:nvPr/>
        </p:nvSpPr>
        <p:spPr bwMode="gray">
          <a:xfrm>
            <a:off x="4279329" y="1624252"/>
            <a:ext cx="5198611" cy="3074748"/>
          </a:xfrm>
          <a:prstGeom prst="rect">
            <a:avLst/>
          </a:prstGeom>
          <a:solidFill>
            <a:schemeClr val="accent3">
              <a:lumMod val="20000"/>
              <a:lumOff val="80000"/>
            </a:schemeClr>
          </a:solidFill>
          <a:ln w="12700" algn="ctr">
            <a:solidFill>
              <a:srgbClr val="BBBCBC"/>
            </a:solidFill>
            <a:miter lim="800000"/>
            <a:headEnd/>
            <a:tailEnd/>
          </a:ln>
        </p:spPr>
        <p:txBody>
          <a:bodyPr wrap="square" lIns="36000" tIns="36000" rIns="36000" bIns="36000" rtlCol="0" anchor="ctr"/>
          <a:lstStyle/>
          <a:p>
            <a:pPr>
              <a:buFont typeface="Wingdings 2" pitchFamily="18" charset="2"/>
              <a:buNone/>
            </a:pPr>
            <a:r>
              <a:rPr kumimoji="1" lang="ja-JP" altLang="en-US" sz="1200" dirty="0" smtClean="0">
                <a:latin typeface="HGPｺﾞｼｯｸM" panose="020B0600000000000000" pitchFamily="50" charset="-128"/>
                <a:ea typeface="HGPｺﾞｼｯｸM" panose="020B0600000000000000" pitchFamily="50" charset="-128"/>
              </a:rPr>
              <a:t>・事業のイメージ（概要）をイラストや図を使って記載する</a:t>
            </a:r>
            <a:endParaRPr kumimoji="1" lang="en-US" altLang="ja-JP" sz="1200" dirty="0" smtClean="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415910" y="4586658"/>
            <a:ext cx="225109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期待される事業効果／成果</a:t>
            </a:r>
          </a:p>
        </p:txBody>
      </p:sp>
      <p:sp>
        <p:nvSpPr>
          <p:cNvPr id="16" name="正方形/長方形 15"/>
          <p:cNvSpPr/>
          <p:nvPr/>
        </p:nvSpPr>
        <p:spPr>
          <a:xfrm>
            <a:off x="415909" y="4893074"/>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事業の効果／成果を記載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地域</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への波及効果を記載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21" name="正方形/長方形 20"/>
          <p:cNvSpPr/>
          <p:nvPr/>
        </p:nvSpPr>
        <p:spPr bwMode="gray">
          <a:xfrm>
            <a:off x="4290389" y="5104317"/>
            <a:ext cx="5198611" cy="1173696"/>
          </a:xfrm>
          <a:prstGeom prst="rect">
            <a:avLst/>
          </a:prstGeom>
          <a:solidFill>
            <a:schemeClr val="accent3">
              <a:lumMod val="20000"/>
              <a:lumOff val="80000"/>
            </a:schemeClr>
          </a:solidFill>
          <a:ln w="12700" algn="ctr">
            <a:solidFill>
              <a:srgbClr val="BBBCBC"/>
            </a:solidFill>
            <a:miter lim="800000"/>
            <a:headEnd/>
            <a:tailEnd/>
          </a:ln>
        </p:spPr>
        <p:txBody>
          <a:bodyPr wrap="square" lIns="36000" tIns="36000" rIns="36000" bIns="36000" rtlCol="0" anchor="ctr"/>
          <a:lstStyle/>
          <a:p>
            <a:pPr>
              <a:buFont typeface="Wingdings 2" pitchFamily="18" charset="2"/>
              <a:buNone/>
            </a:pPr>
            <a:r>
              <a:rPr kumimoji="1" lang="ja-JP" altLang="en-US" sz="1200" dirty="0" smtClean="0">
                <a:latin typeface="HGPｺﾞｼｯｸM" panose="020B0600000000000000" pitchFamily="50" charset="-128"/>
                <a:ea typeface="HGPｺﾞｼｯｸM" panose="020B0600000000000000" pitchFamily="50" charset="-128"/>
              </a:rPr>
              <a:t>・展開可能性や出口</a:t>
            </a:r>
            <a:r>
              <a:rPr kumimoji="1" lang="ja-JP" altLang="en-US" sz="1200" dirty="0">
                <a:latin typeface="HGPｺﾞｼｯｸM" panose="020B0600000000000000" pitchFamily="50" charset="-128"/>
                <a:ea typeface="HGPｺﾞｼｯｸM" panose="020B0600000000000000" pitchFamily="50" charset="-128"/>
              </a:rPr>
              <a:t>戦略</a:t>
            </a:r>
            <a:r>
              <a:rPr kumimoji="1" lang="ja-JP" altLang="en-US" sz="1200" dirty="0" smtClean="0">
                <a:latin typeface="HGPｺﾞｼｯｸM" panose="020B0600000000000000" pitchFamily="50" charset="-128"/>
                <a:ea typeface="HGPｺﾞｼｯｸM" panose="020B0600000000000000" pitchFamily="50" charset="-128"/>
              </a:rPr>
              <a:t>について記載する</a:t>
            </a:r>
            <a:endParaRPr kumimoji="1" lang="ja-JP" altLang="en-US" sz="1200" baseline="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9596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latin typeface="HGPｺﾞｼｯｸM" panose="020B0600000000000000" pitchFamily="50" charset="-128"/>
                <a:ea typeface="HGPｺﾞｼｯｸM" panose="020B0600000000000000" pitchFamily="50" charset="-128"/>
              </a:rPr>
              <a:t>梨木工業有限会社 </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 有限会社ＴＮＮシステムズ </a:t>
            </a:r>
            <a:r>
              <a:rPr lang="en-US" altLang="ja-JP" dirty="0" smtClean="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苫小牧高専</a:t>
            </a:r>
            <a:r>
              <a:rPr lang="en-US" altLang="ja-JP" dirty="0" smtClean="0">
                <a:latin typeface="HGPｺﾞｼｯｸM" panose="020B0600000000000000" pitchFamily="50" charset="-128"/>
                <a:ea typeface="HGPｺﾞｼｯｸM" panose="020B0600000000000000" pitchFamily="50" charset="-128"/>
              </a:rPr>
              <a:t/>
            </a:r>
            <a:br>
              <a:rPr lang="en-US" altLang="ja-JP" dirty="0" smtClean="0">
                <a:latin typeface="HGPｺﾞｼｯｸM" panose="020B0600000000000000" pitchFamily="50" charset="-128"/>
                <a:ea typeface="HGPｺﾞｼｯｸM" panose="020B0600000000000000" pitchFamily="50" charset="-128"/>
              </a:rPr>
            </a:br>
            <a:r>
              <a:rPr lang="ja-JP" altLang="ja-JP" dirty="0" smtClean="0">
                <a:latin typeface="HGPｺﾞｼｯｸM" panose="020B0600000000000000" pitchFamily="50" charset="-128"/>
                <a:ea typeface="HGPｺﾞｼｯｸM" panose="020B0600000000000000" pitchFamily="50" charset="-128"/>
              </a:rPr>
              <a:t>３</a:t>
            </a:r>
            <a:r>
              <a:rPr lang="ja-JP" altLang="ja-JP" dirty="0">
                <a:latin typeface="HGPｺﾞｼｯｸM" panose="020B0600000000000000" pitchFamily="50" charset="-128"/>
                <a:ea typeface="HGPｺﾞｼｯｸM" panose="020B0600000000000000" pitchFamily="50" charset="-128"/>
              </a:rPr>
              <a:t>密を回避する割付おまかせテープ製造方法の</a:t>
            </a:r>
            <a:r>
              <a:rPr lang="ja-JP" altLang="ja-JP" dirty="0" smtClean="0">
                <a:latin typeface="HGPｺﾞｼｯｸM" panose="020B0600000000000000" pitchFamily="50" charset="-128"/>
                <a:ea typeface="HGPｺﾞｼｯｸM" panose="020B0600000000000000" pitchFamily="50" charset="-128"/>
              </a:rPr>
              <a:t>改善</a:t>
            </a:r>
            <a:endParaRPr kumimoji="1" lang="ja-JP" altLang="en-US" dirty="0">
              <a:latin typeface="HGPｺﾞｼｯｸM" panose="020B0600000000000000" pitchFamily="50" charset="-128"/>
              <a:ea typeface="HGPｺﾞｼｯｸM" panose="020B0600000000000000" pitchFamily="50" charset="-128"/>
            </a:endParaRPr>
          </a:p>
        </p:txBody>
      </p:sp>
      <p:sp>
        <p:nvSpPr>
          <p:cNvPr id="17" name="スライド番号プレースホルダー 16"/>
          <p:cNvSpPr>
            <a:spLocks noGrp="1"/>
          </p:cNvSpPr>
          <p:nvPr>
            <p:ph type="sldNum" sz="quarter" idx="10"/>
          </p:nvPr>
        </p:nvSpPr>
        <p:spPr/>
        <p:txBody>
          <a:bodyPr/>
          <a:lstStyle/>
          <a:p>
            <a:fld id="{E01102E1-88D9-4790-8615-AC810340BF51}" type="slidenum">
              <a:rPr lang="ja-JP" altLang="en-US" smtClean="0"/>
              <a:pPr/>
              <a:t>2</a:t>
            </a:fld>
            <a:endParaRPr lang="ja-JP" altLang="en-US" dirty="0"/>
          </a:p>
        </p:txBody>
      </p:sp>
      <p:grpSp>
        <p:nvGrpSpPr>
          <p:cNvPr id="5" name="グループ化 4"/>
          <p:cNvGrpSpPr/>
          <p:nvPr/>
        </p:nvGrpSpPr>
        <p:grpSpPr>
          <a:xfrm>
            <a:off x="415911" y="1223930"/>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プロジェクト概要</a:t>
              </a:r>
            </a:p>
          </p:txBody>
        </p:sp>
      </p:grpSp>
      <p:grpSp>
        <p:nvGrpSpPr>
          <p:cNvPr id="9" name="グループ化 8"/>
          <p:cNvGrpSpPr/>
          <p:nvPr/>
        </p:nvGrpSpPr>
        <p:grpSpPr>
          <a:xfrm>
            <a:off x="4267206" y="1208431"/>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6042121" y="1208431"/>
              <a:ext cx="1805419"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事業</a:t>
              </a:r>
              <a:r>
                <a:rPr kumimoji="1" lang="ja-JP" altLang="en-US" sz="1400" dirty="0" smtClean="0">
                  <a:latin typeface="HGPｺﾞｼｯｸM" panose="020B0600000000000000" pitchFamily="50" charset="-128"/>
                  <a:ea typeface="HGPｺﾞｼｯｸM" panose="020B0600000000000000" pitchFamily="50" charset="-128"/>
                </a:rPr>
                <a:t>イメージ（全体像）</a:t>
              </a:r>
              <a:endParaRPr kumimoji="1" lang="ja-JP" altLang="en-US" sz="1400" baseline="0" dirty="0" smtClean="0">
                <a:latin typeface="HGPｺﾞｼｯｸM" panose="020B0600000000000000" pitchFamily="50" charset="-128"/>
                <a:ea typeface="HGPｺﾞｼｯｸM" panose="020B0600000000000000" pitchFamily="50" charset="-128"/>
              </a:endParaRPr>
            </a:p>
          </p:txBody>
        </p:sp>
      </p:grpSp>
      <p:sp>
        <p:nvSpPr>
          <p:cNvPr id="57" name="正方形/長方形 56"/>
          <p:cNvSpPr/>
          <p:nvPr/>
        </p:nvSpPr>
        <p:spPr>
          <a:xfrm>
            <a:off x="415924" y="1876251"/>
            <a:ext cx="3749675" cy="196228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近年の建設業就業者は、若年入職者の減少よる高齢化</a:t>
            </a: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の</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進行や熟練作業員の減少にともない、屋根・壁材の施工が容易に行</a:t>
            </a:r>
            <a:r>
              <a:rPr lang="ja-JP" altLang="en-US" sz="1200" kern="0" dirty="0" err="1" smtClean="0">
                <a:solidFill>
                  <a:prstClr val="black"/>
                </a:solidFill>
                <a:latin typeface="HGPｺﾞｼｯｸM" panose="020B0600000000000000" pitchFamily="50" charset="-128"/>
                <a:ea typeface="HGPｺﾞｼｯｸM" panose="020B0600000000000000" pitchFamily="50" charset="-128"/>
                <a:cs typeface="+mn-cs"/>
              </a:rPr>
              <a:t>え</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作業効率向上に大きく寄与する「割付おまかせテープ」は、今後もさらなる需要の増加が見込まれる。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indent="-171450" fontAlgn="ctr">
              <a:spcBef>
                <a:spcPts val="0"/>
              </a:spcBef>
              <a:spcAft>
                <a:spcPts val="600"/>
              </a:spcAft>
              <a:buFont typeface="Arial" panose="020B0604020202020204" pitchFamily="34" charset="0"/>
              <a:buChar char="•"/>
              <a:defRPr/>
            </a:pPr>
            <a:r>
              <a:rPr lang="ja-JP" altLang="en-US" sz="1200" kern="0" dirty="0">
                <a:solidFill>
                  <a:prstClr val="black"/>
                </a:solidFill>
                <a:latin typeface="HGPｺﾞｼｯｸM" panose="020B0600000000000000" pitchFamily="50" charset="-128"/>
                <a:ea typeface="HGPｺﾞｼｯｸM" panose="020B0600000000000000" pitchFamily="50" charset="-128"/>
              </a:rPr>
              <a:t>現在</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の「割付</a:t>
            </a:r>
            <a:r>
              <a:rPr lang="ja-JP" altLang="en-US" sz="1200" kern="0" dirty="0">
                <a:solidFill>
                  <a:prstClr val="black"/>
                </a:solidFill>
                <a:latin typeface="HGPｺﾞｼｯｸM" panose="020B0600000000000000" pitchFamily="50" charset="-128"/>
                <a:ea typeface="HGPｺﾞｼｯｸM" panose="020B0600000000000000" pitchFamily="50" charset="-128"/>
              </a:rPr>
              <a:t>おまかせ</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テープ」は製造毎に出荷検査を手動で行っているが、製造工程と検査工程の作業エリアが異なりエリアの往復があるため、新型コロナウイルス対策の３</a:t>
            </a:r>
            <a:r>
              <a:rPr lang="ja-JP" altLang="en-US" sz="1200" kern="0" dirty="0">
                <a:solidFill>
                  <a:prstClr val="black"/>
                </a:solidFill>
                <a:latin typeface="HGPｺﾞｼｯｸM" panose="020B0600000000000000" pitchFamily="50" charset="-128"/>
                <a:ea typeface="HGPｺﾞｼｯｸM" panose="020B0600000000000000" pitchFamily="50" charset="-128"/>
              </a:rPr>
              <a:t>密を回避</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することが</a:t>
            </a:r>
            <a:r>
              <a:rPr lang="ja-JP" altLang="en-US" sz="1200" kern="0" dirty="0">
                <a:solidFill>
                  <a:prstClr val="black"/>
                </a:solidFill>
                <a:latin typeface="HGPｺﾞｼｯｸM" panose="020B0600000000000000" pitchFamily="50" charset="-128"/>
                <a:ea typeface="HGPｺﾞｼｯｸM" panose="020B0600000000000000" pitchFamily="50" charset="-128"/>
              </a:rPr>
              <a:t>できない</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p:txBody>
      </p:sp>
      <p:sp>
        <p:nvSpPr>
          <p:cNvPr id="58" name="正方形/長方形 57"/>
          <p:cNvSpPr/>
          <p:nvPr/>
        </p:nvSpPr>
        <p:spPr>
          <a:xfrm>
            <a:off x="415911" y="4099536"/>
            <a:ext cx="3749675" cy="222746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本事業は実験機を製作して行い、現在は手動で行っている出荷検査を最新のセンサと新開発のソフトウエアを用い、検査工程を製造ラインに組み込み自動化することで工数削減を図ると共に、製造エリア内で作業が完結することにより３密を回避す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生産</a:t>
            </a:r>
            <a:r>
              <a:rPr lang="ja-JP" altLang="en-US" sz="1200" kern="0" dirty="0">
                <a:solidFill>
                  <a:prstClr val="black"/>
                </a:solidFill>
                <a:latin typeface="HGPｺﾞｼｯｸM" panose="020B0600000000000000" pitchFamily="50" charset="-128"/>
                <a:ea typeface="HGPｺﾞｼｯｸM" panose="020B0600000000000000" pitchFamily="50" charset="-128"/>
              </a:rPr>
              <a:t>本</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数</a:t>
            </a:r>
            <a:r>
              <a:rPr lang="ja-JP" altLang="en-US" sz="1200" kern="0" dirty="0">
                <a:solidFill>
                  <a:prstClr val="black"/>
                </a:solidFill>
                <a:latin typeface="HGPｺﾞｼｯｸM" panose="020B0600000000000000" pitchFamily="50" charset="-128"/>
                <a:ea typeface="HGPｺﾞｼｯｸM" panose="020B0600000000000000" pitchFamily="50" charset="-128"/>
              </a:rPr>
              <a:t>２</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万本</a:t>
            </a:r>
            <a:r>
              <a:rPr lang="en-US" altLang="ja-JP" sz="1200" kern="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年・出荷検査時間９０秒</a:t>
            </a:r>
            <a:r>
              <a:rPr lang="en-US" altLang="ja-JP" sz="1200" kern="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本とすると、</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２万本</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年</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９０秒</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本</a:t>
            </a:r>
            <a:r>
              <a:rPr lang="ja-JP" altLang="en-US" sz="10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５００時間</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年の工数削減となる。</a:t>
            </a:r>
            <a:r>
              <a:rPr lang="ja-JP" altLang="en-US" sz="1200" kern="0" dirty="0">
                <a:solidFill>
                  <a:prstClr val="black"/>
                </a:solidFill>
                <a:latin typeface="HGPｺﾞｼｯｸM" panose="020B0600000000000000" pitchFamily="50" charset="-128"/>
                <a:ea typeface="HGPｺﾞｼｯｸM" panose="020B0600000000000000" pitchFamily="50" charset="-128"/>
              </a:rPr>
              <a:t>　</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また、検査エリアとの往来がなくなることにより、従業員同士の新型コロナウイルス感染対策が強化され、企業活動への影響を最小限に抑えることができる。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415912" y="1624252"/>
            <a:ext cx="90000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背景</a:t>
            </a:r>
            <a:r>
              <a:rPr kumimoji="1" lang="en-US" altLang="ja-JP"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課題</a:t>
            </a:r>
          </a:p>
        </p:txBody>
      </p:sp>
      <p:sp>
        <p:nvSpPr>
          <p:cNvPr id="60" name="正方形/長方形 59"/>
          <p:cNvSpPr/>
          <p:nvPr/>
        </p:nvSpPr>
        <p:spPr>
          <a:xfrm>
            <a:off x="415911" y="3847537"/>
            <a:ext cx="1504329"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事業内容</a:t>
            </a:r>
            <a:r>
              <a:rPr kumimoji="1" lang="en-US" altLang="ja-JP" sz="1300" kern="0" dirty="0">
                <a:solidFill>
                  <a:schemeClr val="bg1"/>
                </a:solidFill>
                <a:latin typeface="HGPｺﾞｼｯｸM" panose="020B0600000000000000" pitchFamily="50" charset="-128"/>
                <a:ea typeface="HGPｺﾞｼｯｸM" panose="020B0600000000000000" pitchFamily="50" charset="-128"/>
                <a:cs typeface="+mn-cs"/>
              </a:rPr>
              <a:t>/</a:t>
            </a: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期待効果</a:t>
            </a:r>
            <a:endPar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pic>
        <p:nvPicPr>
          <p:cNvPr id="3" name="図 2"/>
          <p:cNvPicPr>
            <a:picLocks noChangeAspect="1"/>
          </p:cNvPicPr>
          <p:nvPr/>
        </p:nvPicPr>
        <p:blipFill rotWithShape="1">
          <a:blip r:embed="rId3"/>
          <a:srcRect l="11847" t="23285" r="22111" b="8967"/>
          <a:stretch/>
        </p:blipFill>
        <p:spPr>
          <a:xfrm>
            <a:off x="4468089" y="2328013"/>
            <a:ext cx="4831104" cy="2705096"/>
          </a:xfrm>
          <a:prstGeom prst="rect">
            <a:avLst/>
          </a:prstGeom>
        </p:spPr>
      </p:pic>
      <p:sp>
        <p:nvSpPr>
          <p:cNvPr id="16" name="線吹き出し 1 (枠付き) 15"/>
          <p:cNvSpPr/>
          <p:nvPr/>
        </p:nvSpPr>
        <p:spPr>
          <a:xfrm flipH="1">
            <a:off x="4500309" y="4527523"/>
            <a:ext cx="1285659" cy="386054"/>
          </a:xfrm>
          <a:prstGeom prst="borderCallout1">
            <a:avLst>
              <a:gd name="adj1" fmla="val 103"/>
              <a:gd name="adj2" fmla="val 23744"/>
              <a:gd name="adj3" fmla="val -133537"/>
              <a:gd name="adj4" fmla="val -13058"/>
            </a:avLst>
          </a:prstGeom>
          <a:solidFill>
            <a:schemeClr val="bg1"/>
          </a:solidFill>
          <a:ln w="15875">
            <a:solidFill>
              <a:srgbClr val="CC0000"/>
            </a:solidFill>
          </a:ln>
        </p:spPr>
        <p:txBody>
          <a:bodyPr wrap="square" lIns="54000" tIns="54000" rIns="54000" bIns="54000" anchor="ctr">
            <a:spAutoFit/>
          </a:bodyPr>
          <a:lstStyle/>
          <a:p>
            <a:pPr fontAlgn="auto">
              <a:spcBef>
                <a:spcPts val="0"/>
              </a:spcBef>
              <a:spcAft>
                <a:spcPts val="300"/>
              </a:spcAft>
            </a:pPr>
            <a:r>
              <a:rPr kumimoji="1" lang="ja-JP" altLang="en-US" sz="900" b="1" dirty="0" smtClean="0">
                <a:solidFill>
                  <a:srgbClr val="CC0000"/>
                </a:solidFill>
                <a:latin typeface="HGPｺﾞｼｯｸM" panose="020B0600000000000000" pitchFamily="50" charset="-128"/>
                <a:ea typeface="HGPｺﾞｼｯｸM" panose="020B0600000000000000" pitchFamily="50" charset="-128"/>
              </a:rPr>
              <a:t>出荷検査の自動化により製造エリア内で作業完結</a:t>
            </a:r>
            <a:endParaRPr kumimoji="1" lang="en-US" altLang="ja-JP" sz="900" b="1" dirty="0">
              <a:solidFill>
                <a:srgbClr val="CC0000"/>
              </a:solidFill>
              <a:latin typeface="HGPｺﾞｼｯｸM" panose="020B0600000000000000" pitchFamily="50" charset="-128"/>
              <a:ea typeface="HGPｺﾞｼｯｸM" panose="020B0600000000000000" pitchFamily="50" charset="-128"/>
            </a:endParaRPr>
          </a:p>
        </p:txBody>
      </p:sp>
      <p:sp>
        <p:nvSpPr>
          <p:cNvPr id="18" name="角丸四角形 17"/>
          <p:cNvSpPr/>
          <p:nvPr/>
        </p:nvSpPr>
        <p:spPr>
          <a:xfrm>
            <a:off x="4356062" y="1619680"/>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苫小牧高専</a:t>
            </a:r>
            <a:endParaRPr lang="en-US" altLang="ja-JP"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9" name="角丸四角形 18"/>
          <p:cNvSpPr/>
          <p:nvPr/>
        </p:nvSpPr>
        <p:spPr>
          <a:xfrm>
            <a:off x="6330969" y="1619680"/>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梨木工業㈲</a:t>
            </a:r>
            <a:endParaRPr lang="en-US" altLang="ja-JP" sz="12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0" name="角丸四角形 19"/>
          <p:cNvSpPr/>
          <p:nvPr/>
        </p:nvSpPr>
        <p:spPr>
          <a:xfrm>
            <a:off x="8298070" y="1617574"/>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en-US" altLang="ja-JP"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TNN</a:t>
            </a:r>
            <a:r>
              <a:rPr lang="ja-JP" altLang="en-US"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ｼｽﾃﾑｽﾞ</a:t>
            </a:r>
            <a:endParaRPr lang="en-US" altLang="ja-JP"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1" name="下矢印 20"/>
          <p:cNvSpPr/>
          <p:nvPr/>
        </p:nvSpPr>
        <p:spPr>
          <a:xfrm rot="16200000">
            <a:off x="5703133" y="1447594"/>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2" name="下矢印 21"/>
          <p:cNvSpPr/>
          <p:nvPr/>
        </p:nvSpPr>
        <p:spPr>
          <a:xfrm rot="5400000">
            <a:off x="7662396" y="1448927"/>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3" name="Rectangle 53"/>
          <p:cNvSpPr>
            <a:spLocks noChangeArrowheads="1"/>
          </p:cNvSpPr>
          <p:nvPr/>
        </p:nvSpPr>
        <p:spPr bwMode="gray">
          <a:xfrm>
            <a:off x="5513509" y="1860866"/>
            <a:ext cx="529808" cy="357686"/>
          </a:xfrm>
          <a:prstGeom prst="rect">
            <a:avLst/>
          </a:prstGeom>
          <a:noFill/>
          <a:ln w="19050" algn="ctr">
            <a:noFill/>
            <a:miter lim="800000"/>
            <a:headEnd/>
            <a:tailEnd/>
          </a:ln>
          <a:effectLst/>
        </p:spPr>
        <p:txBody>
          <a:bodyPr wrap="square" lIns="0" tIns="72000" rIns="0" bIns="72000" anchor="ctr" anchorCtr="0"/>
          <a:lstStyle/>
          <a:p>
            <a:r>
              <a:rPr lang="ja-JP" altLang="en-US" sz="800" dirty="0" smtClean="0">
                <a:latin typeface="HGPｺﾞｼｯｸM" panose="020B0600000000000000" pitchFamily="50" charset="-128"/>
                <a:ea typeface="HGPｺﾞｼｯｸM" panose="020B0600000000000000" pitchFamily="50" charset="-128"/>
              </a:rPr>
              <a:t>実験機設計製造支援</a:t>
            </a:r>
            <a:endParaRPr lang="ja-JP" altLang="ja-JP" sz="800" dirty="0">
              <a:latin typeface="HGPｺﾞｼｯｸM" panose="020B0600000000000000" pitchFamily="50" charset="-128"/>
              <a:ea typeface="HGPｺﾞｼｯｸM" panose="020B0600000000000000" pitchFamily="50" charset="-128"/>
            </a:endParaRPr>
          </a:p>
        </p:txBody>
      </p:sp>
      <p:sp>
        <p:nvSpPr>
          <p:cNvPr id="24" name="Rectangle 53"/>
          <p:cNvSpPr>
            <a:spLocks noChangeArrowheads="1"/>
          </p:cNvSpPr>
          <p:nvPr/>
        </p:nvSpPr>
        <p:spPr bwMode="gray">
          <a:xfrm>
            <a:off x="7739396" y="1859327"/>
            <a:ext cx="529808" cy="357686"/>
          </a:xfrm>
          <a:prstGeom prst="rect">
            <a:avLst/>
          </a:prstGeom>
          <a:noFill/>
          <a:ln w="19050" algn="ctr">
            <a:noFill/>
            <a:miter lim="800000"/>
            <a:headEnd/>
            <a:tailEnd/>
          </a:ln>
          <a:effectLst/>
        </p:spPr>
        <p:txBody>
          <a:bodyPr wrap="square" lIns="0" tIns="72000" rIns="0" bIns="72000" anchor="ctr" anchorCtr="0"/>
          <a:lstStyle/>
          <a:p>
            <a:r>
              <a:rPr lang="ja-JP" altLang="en-US" sz="800" dirty="0" smtClean="0">
                <a:latin typeface="HGPｺﾞｼｯｸM" panose="020B0600000000000000" pitchFamily="50" charset="-128"/>
                <a:ea typeface="HGPｺﾞｼｯｸM" panose="020B0600000000000000" pitchFamily="50" charset="-128"/>
              </a:rPr>
              <a:t>ソフトウエア開発</a:t>
            </a:r>
            <a:endParaRPr lang="ja-JP" altLang="ja-JP" sz="800" dirty="0">
              <a:latin typeface="HGPｺﾞｼｯｸM" panose="020B0600000000000000" pitchFamily="50" charset="-128"/>
              <a:ea typeface="HGPｺﾞｼｯｸM" panose="020B0600000000000000" pitchFamily="50" charset="-128"/>
            </a:endParaRPr>
          </a:p>
        </p:txBody>
      </p:sp>
      <p:sp>
        <p:nvSpPr>
          <p:cNvPr id="26" name="下矢印 25"/>
          <p:cNvSpPr/>
          <p:nvPr/>
        </p:nvSpPr>
        <p:spPr>
          <a:xfrm>
            <a:off x="5191896" y="5180098"/>
            <a:ext cx="3600000" cy="432000"/>
          </a:xfrm>
          <a:prstGeom prst="downArrow">
            <a:avLst>
              <a:gd name="adj1" fmla="val 50000"/>
              <a:gd name="adj2" fmla="val 56857"/>
            </a:avLst>
          </a:prstGeom>
          <a:solidFill>
            <a:srgbClr val="012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7" name="Rectangle 16"/>
          <p:cNvSpPr>
            <a:spLocks noChangeArrowheads="1"/>
          </p:cNvSpPr>
          <p:nvPr/>
        </p:nvSpPr>
        <p:spPr bwMode="gray">
          <a:xfrm>
            <a:off x="5632995" y="5640835"/>
            <a:ext cx="3875067" cy="954698"/>
          </a:xfrm>
          <a:prstGeom prst="rect">
            <a:avLst/>
          </a:prstGeom>
          <a:noFill/>
          <a:ln w="9525" algn="ctr">
            <a:noFill/>
            <a:miter lim="800000"/>
            <a:headEnd/>
            <a:tailEnd/>
          </a:ln>
        </p:spPr>
        <p:txBody>
          <a:bodyPr lIns="72000" tIns="0" rIns="72000" bIns="0" anchor="ctr"/>
          <a:lstStyle/>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latin typeface="HGPｺﾞｼｯｸM" panose="020B0600000000000000" pitchFamily="50" charset="-128"/>
                <a:ea typeface="HGPｺﾞｼｯｸM" panose="020B0600000000000000" pitchFamily="50" charset="-128"/>
                <a:cs typeface="Meiryo UI" panose="020B0604030504040204" pitchFamily="50" charset="-128"/>
              </a:rPr>
              <a:t>出荷検査工程の自動化による検査時間の削減</a:t>
            </a:r>
            <a:endParaRPr kumimoji="1" lang="en-US" altLang="ja-JP" sz="12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latin typeface="HGPｺﾞｼｯｸM" panose="020B0600000000000000" pitchFamily="50" charset="-128"/>
                <a:ea typeface="HGPｺﾞｼｯｸM" panose="020B0600000000000000" pitchFamily="50" charset="-128"/>
                <a:cs typeface="Meiryo UI" panose="020B0604030504040204" pitchFamily="50" charset="-128"/>
              </a:rPr>
              <a:t>３密回避による新型コロナウイルス感染対策の強化</a:t>
            </a:r>
            <a:endParaRPr kumimoji="1" lang="en-US" altLang="ja-JP" sz="12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solidFill>
                  <a:srgbClr val="DA291C"/>
                </a:solidFill>
                <a:latin typeface="HGPｺﾞｼｯｸM" panose="020B0600000000000000" pitchFamily="50" charset="-128"/>
                <a:ea typeface="HGPｺﾞｼｯｸM" panose="020B0600000000000000" pitchFamily="50" charset="-128"/>
                <a:cs typeface="Meiryo UI" panose="020B0604030504040204" pitchFamily="50" charset="-128"/>
              </a:rPr>
              <a:t>建設現場においても、このテープを使用することで、施行前に割付（墨だし）することが可能になり、３密回避になる</a:t>
            </a:r>
            <a:endParaRPr kumimoji="1" lang="en-US" altLang="ja-JP" sz="1200" dirty="0" smtClean="0">
              <a:solidFill>
                <a:srgbClr val="DA291C"/>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8" name="角丸四角形 27"/>
          <p:cNvSpPr/>
          <p:nvPr/>
        </p:nvSpPr>
        <p:spPr>
          <a:xfrm>
            <a:off x="4356000" y="5725503"/>
            <a:ext cx="1260000" cy="540000"/>
          </a:xfrm>
          <a:prstGeom prst="roundRect">
            <a:avLst/>
          </a:prstGeom>
          <a:solidFill>
            <a:srgbClr val="B3E062"/>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300" kern="0" dirty="0" smtClean="0">
                <a:latin typeface="HGPｺﾞｼｯｸM" panose="020B0600000000000000" pitchFamily="50" charset="-128"/>
                <a:ea typeface="HGPｺﾞｼｯｸM" panose="020B0600000000000000" pitchFamily="50" charset="-128"/>
                <a:cs typeface="Meiryo UI" panose="020B0604030504040204" pitchFamily="50" charset="-128"/>
              </a:rPr>
              <a:t>期待される効果</a:t>
            </a:r>
            <a:endParaRPr kumimoji="0" lang="en-US" altLang="ja-JP" sz="1300" i="0" u="none" strike="noStrike" kern="0" cap="none" spc="0" normalizeH="0" baseline="0" noProof="0" dirty="0" smtClean="0">
              <a:ln>
                <a:noFill/>
              </a:ln>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9" name="角丸四角形 28"/>
          <p:cNvSpPr/>
          <p:nvPr/>
        </p:nvSpPr>
        <p:spPr>
          <a:xfrm>
            <a:off x="7482396" y="238466"/>
            <a:ext cx="2006604" cy="799336"/>
          </a:xfrm>
          <a:prstGeom prst="roundRect">
            <a:avLst>
              <a:gd name="adj" fmla="val 779"/>
            </a:avLst>
          </a:prstGeom>
          <a:solidFill>
            <a:srgbClr val="FFCD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3200" kern="0" noProof="0" dirty="0" smtClean="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rPr>
              <a:t>記載</a:t>
            </a:r>
            <a:r>
              <a:rPr lang="ja-JP" altLang="en-US" sz="3200" kern="0" noProof="0" dirty="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rPr>
              <a:t>例</a:t>
            </a:r>
            <a:endParaRPr lang="en-US" altLang="ja-JP" sz="3200" kern="0" noProof="0" dirty="0" smtClean="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Tree>
    <p:extLst>
      <p:ext uri="{BB962C8B-B14F-4D97-AF65-F5344CB8AC3E}">
        <p14:creationId xmlns:p14="http://schemas.microsoft.com/office/powerpoint/2010/main" val="38791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otx[読み取り専用]" id="{D2CD615F-E4C1-40E1-A896-F12922A10DE5}" vid="{5BAA960D-9231-4135-B005-C2E3D2D2F7B6}"/>
    </a:ext>
  </a:extLst>
</a:theme>
</file>

<file path=ppt/theme/theme2.xml><?xml version="1.0" encoding="utf-8"?>
<a:theme xmlns:a="http://schemas.openxmlformats.org/drawingml/2006/main" name="DT Proposal Template_J_20171226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otx[読み取り専用]" id="{D2CD615F-E4C1-40E1-A896-F12922A10DE5}" vid="{C9357B49-505A-4E47-97C4-7A82B19334B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Words>
  <Application>Microsoft Office PowerPoint</Application>
  <PresentationFormat>A4 210 x 297 mm</PresentationFormat>
  <Paragraphs>38</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HGPｺﾞｼｯｸE</vt:lpstr>
      <vt:lpstr>HGPｺﾞｼｯｸM</vt:lpstr>
      <vt:lpstr>Meiryo UI</vt:lpstr>
      <vt:lpstr>ＭＳ Ｐゴシック</vt:lpstr>
      <vt:lpstr>Arial</vt:lpstr>
      <vt:lpstr>Verdana</vt:lpstr>
      <vt:lpstr>Wingdings</vt:lpstr>
      <vt:lpstr>Wingdings 2</vt:lpstr>
      <vt:lpstr>DT Proposal Template_J_20171226</vt:lpstr>
      <vt:lpstr>DT Proposal Template_J_20171226_補足版</vt:lpstr>
      <vt:lpstr>＜申請者＞ × ＜連携事業者・共同研究機関　※単独事業であれば省略可＞ ＜事業の名称＞</vt:lpstr>
      <vt:lpstr>梨木工業有限会社 × 有限会社ＴＮＮシステムズ × 苫小牧高専 ３密を回避する割付おまかせテープ製造方法の改善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2023-05-26T02:19:40Z</dcterms:modified>
</cp:coreProperties>
</file>