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12192000" cy="16256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508" userDrawn="1">
          <p15:clr>
            <a:srgbClr val="A4A3A4"/>
          </p15:clr>
        </p15:guide>
        <p15:guide id="2" pos="3840" userDrawn="1">
          <p15:clr>
            <a:srgbClr val="A4A3A4"/>
          </p15:clr>
        </p15:guide>
        <p15:guide id="3" orient="horz" pos="473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showGuides="1">
      <p:cViewPr varScale="1">
        <p:scale>
          <a:sx n="45" d="100"/>
          <a:sy n="45" d="100"/>
        </p:scale>
        <p:origin x="1284" y="870"/>
      </p:cViewPr>
      <p:guideLst>
        <p:guide orient="horz" pos="4508"/>
        <p:guide pos="3840"/>
        <p:guide orient="horz" pos="473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4442A74-31F5-4EF9-A648-201E614831B1}" type="datetimeFigureOut">
              <a:rPr kumimoji="1" lang="ja-JP" altLang="en-US" smtClean="0"/>
              <a:t>2023/7/4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207C38-E14C-489B-A536-AAFCCA1E1D67}" type="slidenum">
              <a:rPr kumimoji="1" lang="ja-JP" altLang="en-US" smtClean="0"/>
              <a:t>‹#›</a:t>
            </a:fld>
            <a:endParaRPr kumimoji="1" lang="ja-JP" altLang="en-US"/>
          </a:p>
        </p:txBody>
      </p:sp>
    </p:spTree>
    <p:extLst>
      <p:ext uri="{BB962C8B-B14F-4D97-AF65-F5344CB8AC3E}">
        <p14:creationId xmlns:p14="http://schemas.microsoft.com/office/powerpoint/2010/main" val="698897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4442A74-31F5-4EF9-A648-201E614831B1}" type="datetimeFigureOut">
              <a:rPr kumimoji="1" lang="ja-JP" altLang="en-US" smtClean="0"/>
              <a:t>2023/7/4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207C38-E14C-489B-A536-AAFCCA1E1D67}" type="slidenum">
              <a:rPr kumimoji="1" lang="ja-JP" altLang="en-US" smtClean="0"/>
              <a:t>‹#›</a:t>
            </a:fld>
            <a:endParaRPr kumimoji="1" lang="ja-JP" altLang="en-US"/>
          </a:p>
        </p:txBody>
      </p:sp>
    </p:spTree>
    <p:extLst>
      <p:ext uri="{BB962C8B-B14F-4D97-AF65-F5344CB8AC3E}">
        <p14:creationId xmlns:p14="http://schemas.microsoft.com/office/powerpoint/2010/main" val="636986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4442A74-31F5-4EF9-A648-201E614831B1}" type="datetimeFigureOut">
              <a:rPr kumimoji="1" lang="ja-JP" altLang="en-US" smtClean="0"/>
              <a:t>2023/7/4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207C38-E14C-489B-A536-AAFCCA1E1D67}" type="slidenum">
              <a:rPr kumimoji="1" lang="ja-JP" altLang="en-US" smtClean="0"/>
              <a:t>‹#›</a:t>
            </a:fld>
            <a:endParaRPr kumimoji="1" lang="ja-JP" altLang="en-US"/>
          </a:p>
        </p:txBody>
      </p:sp>
    </p:spTree>
    <p:extLst>
      <p:ext uri="{BB962C8B-B14F-4D97-AF65-F5344CB8AC3E}">
        <p14:creationId xmlns:p14="http://schemas.microsoft.com/office/powerpoint/2010/main" val="3242720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4442A74-31F5-4EF9-A648-201E614831B1}" type="datetimeFigureOut">
              <a:rPr kumimoji="1" lang="ja-JP" altLang="en-US" smtClean="0"/>
              <a:t>2023/7/4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207C38-E14C-489B-A536-AAFCCA1E1D67}" type="slidenum">
              <a:rPr kumimoji="1" lang="ja-JP" altLang="en-US" smtClean="0"/>
              <a:t>‹#›</a:t>
            </a:fld>
            <a:endParaRPr kumimoji="1" lang="ja-JP" altLang="en-US"/>
          </a:p>
        </p:txBody>
      </p:sp>
    </p:spTree>
    <p:extLst>
      <p:ext uri="{BB962C8B-B14F-4D97-AF65-F5344CB8AC3E}">
        <p14:creationId xmlns:p14="http://schemas.microsoft.com/office/powerpoint/2010/main" val="2613310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4442A74-31F5-4EF9-A648-201E614831B1}" type="datetimeFigureOut">
              <a:rPr kumimoji="1" lang="ja-JP" altLang="en-US" smtClean="0"/>
              <a:t>2023/7/4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207C38-E14C-489B-A536-AAFCCA1E1D67}" type="slidenum">
              <a:rPr kumimoji="1" lang="ja-JP" altLang="en-US" smtClean="0"/>
              <a:t>‹#›</a:t>
            </a:fld>
            <a:endParaRPr kumimoji="1" lang="ja-JP" altLang="en-US"/>
          </a:p>
        </p:txBody>
      </p:sp>
    </p:spTree>
    <p:extLst>
      <p:ext uri="{BB962C8B-B14F-4D97-AF65-F5344CB8AC3E}">
        <p14:creationId xmlns:p14="http://schemas.microsoft.com/office/powerpoint/2010/main" val="3117035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4442A74-31F5-4EF9-A648-201E614831B1}" type="datetimeFigureOut">
              <a:rPr kumimoji="1" lang="ja-JP" altLang="en-US" smtClean="0"/>
              <a:t>2023/7/4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207C38-E14C-489B-A536-AAFCCA1E1D67}" type="slidenum">
              <a:rPr kumimoji="1" lang="ja-JP" altLang="en-US" smtClean="0"/>
              <a:t>‹#›</a:t>
            </a:fld>
            <a:endParaRPr kumimoji="1" lang="ja-JP" altLang="en-US"/>
          </a:p>
        </p:txBody>
      </p:sp>
    </p:spTree>
    <p:extLst>
      <p:ext uri="{BB962C8B-B14F-4D97-AF65-F5344CB8AC3E}">
        <p14:creationId xmlns:p14="http://schemas.microsoft.com/office/powerpoint/2010/main" val="1498341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9" y="5937956"/>
            <a:ext cx="5157787" cy="87338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1" y="5937956"/>
            <a:ext cx="5183188" cy="87338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4442A74-31F5-4EF9-A648-201E614831B1}" type="datetimeFigureOut">
              <a:rPr kumimoji="1" lang="ja-JP" altLang="en-US" smtClean="0"/>
              <a:t>2023/7/4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E207C38-E14C-489B-A536-AAFCCA1E1D67}" type="slidenum">
              <a:rPr kumimoji="1" lang="ja-JP" altLang="en-US" smtClean="0"/>
              <a:t>‹#›</a:t>
            </a:fld>
            <a:endParaRPr kumimoji="1" lang="ja-JP" altLang="en-US"/>
          </a:p>
        </p:txBody>
      </p:sp>
    </p:spTree>
    <p:extLst>
      <p:ext uri="{BB962C8B-B14F-4D97-AF65-F5344CB8AC3E}">
        <p14:creationId xmlns:p14="http://schemas.microsoft.com/office/powerpoint/2010/main" val="1179620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4442A74-31F5-4EF9-A648-201E614831B1}" type="datetimeFigureOut">
              <a:rPr kumimoji="1" lang="ja-JP" altLang="en-US" smtClean="0"/>
              <a:t>2023/7/4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E207C38-E14C-489B-A536-AAFCCA1E1D67}" type="slidenum">
              <a:rPr kumimoji="1" lang="ja-JP" altLang="en-US" smtClean="0"/>
              <a:t>‹#›</a:t>
            </a:fld>
            <a:endParaRPr kumimoji="1" lang="ja-JP" altLang="en-US"/>
          </a:p>
        </p:txBody>
      </p:sp>
    </p:spTree>
    <p:extLst>
      <p:ext uri="{BB962C8B-B14F-4D97-AF65-F5344CB8AC3E}">
        <p14:creationId xmlns:p14="http://schemas.microsoft.com/office/powerpoint/2010/main" val="4070415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42A74-31F5-4EF9-A648-201E614831B1}" type="datetimeFigureOut">
              <a:rPr kumimoji="1" lang="ja-JP" altLang="en-US" smtClean="0"/>
              <a:t>2023/7/4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E207C38-E14C-489B-A536-AAFCCA1E1D67}" type="slidenum">
              <a:rPr kumimoji="1" lang="ja-JP" altLang="en-US" smtClean="0"/>
              <a:t>‹#›</a:t>
            </a:fld>
            <a:endParaRPr kumimoji="1" lang="ja-JP" altLang="en-US"/>
          </a:p>
        </p:txBody>
      </p:sp>
    </p:spTree>
    <p:extLst>
      <p:ext uri="{BB962C8B-B14F-4D97-AF65-F5344CB8AC3E}">
        <p14:creationId xmlns:p14="http://schemas.microsoft.com/office/powerpoint/2010/main" val="1876336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4442A74-31F5-4EF9-A648-201E614831B1}" type="datetimeFigureOut">
              <a:rPr kumimoji="1" lang="ja-JP" altLang="en-US" smtClean="0"/>
              <a:t>2023/7/4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207C38-E14C-489B-A536-AAFCCA1E1D67}" type="slidenum">
              <a:rPr kumimoji="1" lang="ja-JP" altLang="en-US" smtClean="0"/>
              <a:t>‹#›</a:t>
            </a:fld>
            <a:endParaRPr kumimoji="1" lang="ja-JP" altLang="en-US"/>
          </a:p>
        </p:txBody>
      </p:sp>
    </p:spTree>
    <p:extLst>
      <p:ext uri="{BB962C8B-B14F-4D97-AF65-F5344CB8AC3E}">
        <p14:creationId xmlns:p14="http://schemas.microsoft.com/office/powerpoint/2010/main" val="133402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smtClean="0"/>
              <a:t>図を追加</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4442A74-31F5-4EF9-A648-201E614831B1}" type="datetimeFigureOut">
              <a:rPr kumimoji="1" lang="ja-JP" altLang="en-US" smtClean="0"/>
              <a:t>2023/7/4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207C38-E14C-489B-A536-AAFCCA1E1D67}" type="slidenum">
              <a:rPr kumimoji="1" lang="ja-JP" altLang="en-US" smtClean="0"/>
              <a:t>‹#›</a:t>
            </a:fld>
            <a:endParaRPr kumimoji="1" lang="ja-JP" altLang="en-US"/>
          </a:p>
        </p:txBody>
      </p:sp>
    </p:spTree>
    <p:extLst>
      <p:ext uri="{BB962C8B-B14F-4D97-AF65-F5344CB8AC3E}">
        <p14:creationId xmlns:p14="http://schemas.microsoft.com/office/powerpoint/2010/main" val="4065531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C4442A74-31F5-4EF9-A648-201E614831B1}" type="datetimeFigureOut">
              <a:rPr kumimoji="1" lang="ja-JP" altLang="en-US" smtClean="0"/>
              <a:t>2023/7/4</a:t>
            </a:fld>
            <a:endParaRPr kumimoji="1" lang="ja-JP" altLang="en-US"/>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1E207C38-E14C-489B-A536-AAFCCA1E1D67}" type="slidenum">
              <a:rPr kumimoji="1" lang="ja-JP" altLang="en-US" smtClean="0"/>
              <a:t>‹#›</a:t>
            </a:fld>
            <a:endParaRPr kumimoji="1" lang="ja-JP" altLang="en-US"/>
          </a:p>
        </p:txBody>
      </p:sp>
    </p:spTree>
    <p:extLst>
      <p:ext uri="{BB962C8B-B14F-4D97-AF65-F5344CB8AC3E}">
        <p14:creationId xmlns:p14="http://schemas.microsoft.com/office/powerpoint/2010/main" val="109165390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8" name="正方形/長方形 37"/>
          <p:cNvSpPr/>
          <p:nvPr/>
        </p:nvSpPr>
        <p:spPr>
          <a:xfrm>
            <a:off x="0" y="13488903"/>
            <a:ext cx="5911702" cy="2481199"/>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5">
                  <a:lumMod val="20000"/>
                  <a:lumOff val="80000"/>
                </a:schemeClr>
              </a:solidFill>
              <a:latin typeface="メイリオ" panose="020B0604030504040204" pitchFamily="50" charset="-128"/>
              <a:ea typeface="メイリオ" panose="020B0604030504040204" pitchFamily="50" charset="-128"/>
            </a:endParaRPr>
          </a:p>
        </p:txBody>
      </p:sp>
      <p:sp>
        <p:nvSpPr>
          <p:cNvPr id="4" name="正方形/長方形 3"/>
          <p:cNvSpPr/>
          <p:nvPr/>
        </p:nvSpPr>
        <p:spPr>
          <a:xfrm>
            <a:off x="-4741334" y="-11138369"/>
            <a:ext cx="21674667" cy="362469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88996" tIns="144497" rIns="288996" bIns="144497"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altLang="ja-JP" sz="5689">
                <a:latin typeface="メイリオ" panose="020B0604030504040204" pitchFamily="50" charset="-128"/>
                <a:ea typeface="メイリオ" panose="020B0604030504040204" pitchFamily="50" charset="-128"/>
              </a:rPr>
              <a:t>【</a:t>
            </a:r>
            <a:r>
              <a:rPr lang="ja-JP" altLang="en-US" sz="5689">
                <a:latin typeface="メイリオ" panose="020B0604030504040204" pitchFamily="50" charset="-128"/>
                <a:ea typeface="メイリオ" panose="020B0604030504040204" pitchFamily="50" charset="-128"/>
              </a:rPr>
              <a:t>生活困窮者支援子ども食堂等活動支援事業</a:t>
            </a:r>
            <a:r>
              <a:rPr lang="en-US" altLang="ja-JP" sz="5689">
                <a:latin typeface="メイリオ" panose="020B0604030504040204" pitchFamily="50" charset="-128"/>
                <a:ea typeface="メイリオ" panose="020B0604030504040204" pitchFamily="50" charset="-128"/>
              </a:rPr>
              <a:t>】</a:t>
            </a:r>
          </a:p>
          <a:p>
            <a:pPr algn="ctr"/>
            <a:r>
              <a:rPr lang="ja-JP" altLang="en-US" sz="13906">
                <a:latin typeface="メイリオ" panose="020B0604030504040204" pitchFamily="50" charset="-128"/>
                <a:ea typeface="メイリオ" panose="020B0604030504040204" pitchFamily="50" charset="-128"/>
              </a:rPr>
              <a:t>子ども食堂等を支援します！</a:t>
            </a:r>
          </a:p>
        </p:txBody>
      </p:sp>
      <p:sp>
        <p:nvSpPr>
          <p:cNvPr id="5" name="正方形/長方形 4"/>
          <p:cNvSpPr/>
          <p:nvPr/>
        </p:nvSpPr>
        <p:spPr>
          <a:xfrm>
            <a:off x="0" y="-1"/>
            <a:ext cx="12192000" cy="1743741"/>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en-US" altLang="ja-JP" sz="3200" dirty="0">
                <a:latin typeface="メイリオ" panose="020B0604030504040204" pitchFamily="50" charset="-128"/>
                <a:ea typeface="メイリオ" panose="020B0604030504040204" pitchFamily="50" charset="-128"/>
              </a:rPr>
              <a:t>【</a:t>
            </a:r>
            <a:r>
              <a:rPr kumimoji="1" lang="ja-JP" altLang="en-US" sz="3200" dirty="0">
                <a:latin typeface="メイリオ" panose="020B0604030504040204" pitchFamily="50" charset="-128"/>
                <a:ea typeface="メイリオ" panose="020B0604030504040204" pitchFamily="50" charset="-128"/>
              </a:rPr>
              <a:t>生活困窮者支援子ども食堂等活動支援事業</a:t>
            </a:r>
            <a:r>
              <a:rPr kumimoji="1" lang="en-US" altLang="ja-JP" sz="3200" dirty="0" smtClean="0">
                <a:latin typeface="メイリオ" panose="020B0604030504040204" pitchFamily="50" charset="-128"/>
                <a:ea typeface="メイリオ" panose="020B0604030504040204" pitchFamily="50" charset="-128"/>
              </a:rPr>
              <a:t>】</a:t>
            </a:r>
            <a:endParaRPr kumimoji="1" lang="en-US" altLang="ja-JP" sz="400" dirty="0" smtClean="0">
              <a:latin typeface="メイリオ" panose="020B0604030504040204" pitchFamily="50" charset="-128"/>
              <a:ea typeface="メイリオ" panose="020B0604030504040204" pitchFamily="50" charset="-128"/>
            </a:endParaRPr>
          </a:p>
          <a:p>
            <a:pPr algn="l"/>
            <a:endParaRPr kumimoji="1" lang="en-US" altLang="ja-JP" sz="900" dirty="0">
              <a:latin typeface="メイリオ" panose="020B0604030504040204" pitchFamily="50" charset="-128"/>
              <a:ea typeface="メイリオ" panose="020B0604030504040204" pitchFamily="50" charset="-128"/>
            </a:endParaRPr>
          </a:p>
          <a:p>
            <a:pPr algn="ctr"/>
            <a:r>
              <a:rPr kumimoji="1" lang="ja-JP" altLang="en-US" sz="7200" b="1" dirty="0" smtClean="0">
                <a:latin typeface="メイリオ" panose="020B0604030504040204" pitchFamily="50" charset="-128"/>
                <a:ea typeface="メイリオ" panose="020B0604030504040204" pitchFamily="50" charset="-128"/>
              </a:rPr>
              <a:t>子どもの見守り</a:t>
            </a:r>
            <a:r>
              <a:rPr kumimoji="1" lang="ja-JP" altLang="en-US" sz="5400" b="1" dirty="0" smtClean="0">
                <a:latin typeface="メイリオ" panose="020B0604030504040204" pitchFamily="50" charset="-128"/>
                <a:ea typeface="メイリオ" panose="020B0604030504040204" pitchFamily="50" charset="-128"/>
              </a:rPr>
              <a:t>を</a:t>
            </a:r>
            <a:r>
              <a:rPr kumimoji="1" lang="ja-JP" altLang="en-US" sz="5400" b="1" dirty="0">
                <a:latin typeface="メイリオ" panose="020B0604030504040204" pitchFamily="50" charset="-128"/>
                <a:ea typeface="メイリオ" panose="020B0604030504040204" pitchFamily="50" charset="-128"/>
              </a:rPr>
              <a:t>支援します！</a:t>
            </a:r>
          </a:p>
        </p:txBody>
      </p:sp>
      <p:sp>
        <p:nvSpPr>
          <p:cNvPr id="18" name="正方形/長方形 17"/>
          <p:cNvSpPr/>
          <p:nvPr/>
        </p:nvSpPr>
        <p:spPr>
          <a:xfrm>
            <a:off x="0" y="2275367"/>
            <a:ext cx="12192000" cy="5103628"/>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a:solidFill>
                <a:schemeClr val="accent5">
                  <a:lumMod val="20000"/>
                  <a:lumOff val="80000"/>
                </a:schemeClr>
              </a:solidFill>
              <a:latin typeface="メイリオ" panose="020B0604030504040204" pitchFamily="50" charset="-128"/>
              <a:ea typeface="メイリオ" panose="020B0604030504040204" pitchFamily="50" charset="-128"/>
            </a:endParaRPr>
          </a:p>
        </p:txBody>
      </p:sp>
      <p:sp>
        <p:nvSpPr>
          <p:cNvPr id="7" name="サブタイトル 6"/>
          <p:cNvSpPr>
            <a:spLocks noGrp="1"/>
          </p:cNvSpPr>
          <p:nvPr>
            <p:ph type="subTitle" idx="1"/>
          </p:nvPr>
        </p:nvSpPr>
        <p:spPr>
          <a:xfrm>
            <a:off x="0" y="1797124"/>
            <a:ext cx="3530009" cy="733425"/>
          </a:xfrm>
        </p:spPr>
        <p:txBody>
          <a:bodyPr>
            <a:normAutofit/>
          </a:bodyPr>
          <a:lstStyle/>
          <a:p>
            <a:r>
              <a:rPr kumimoji="1" lang="ja-JP" altLang="en-US" dirty="0" smtClean="0">
                <a:latin typeface="メイリオ" panose="020B0604030504040204" pitchFamily="50" charset="-128"/>
                <a:ea typeface="メイリオ" panose="020B0604030504040204" pitchFamily="50" charset="-128"/>
              </a:rPr>
              <a:t>▶事業のフロー</a:t>
            </a:r>
            <a:endParaRPr kumimoji="1" lang="ja-JP" altLang="en-US" dirty="0">
              <a:latin typeface="メイリオ" panose="020B0604030504040204" pitchFamily="50" charset="-128"/>
              <a:ea typeface="メイリオ" panose="020B0604030504040204" pitchFamily="50" charset="-128"/>
            </a:endParaRPr>
          </a:p>
        </p:txBody>
      </p:sp>
      <p:sp>
        <p:nvSpPr>
          <p:cNvPr id="8" name="サブタイトル 6"/>
          <p:cNvSpPr txBox="1">
            <a:spLocks/>
          </p:cNvSpPr>
          <p:nvPr/>
        </p:nvSpPr>
        <p:spPr>
          <a:xfrm>
            <a:off x="0" y="2353561"/>
            <a:ext cx="2679405" cy="733425"/>
          </a:xfrm>
          <a:prstGeom prst="rect">
            <a:avLst/>
          </a:prstGeom>
        </p:spPr>
        <p:txBody>
          <a:bodyPr vert="horz" lIns="91440" tIns="45720" rIns="91440" bIns="45720" rtlCol="0">
            <a:normAutofit/>
          </a:bodyPr>
          <a:lstStyle>
            <a:lvl1pPr marL="0" indent="0" algn="ctr" defTabSz="1219170" rtl="0" eaLnBrk="1" latinLnBrk="0" hangingPunct="1">
              <a:lnSpc>
                <a:spcPct val="90000"/>
              </a:lnSpc>
              <a:spcBef>
                <a:spcPts val="1333"/>
              </a:spcBef>
              <a:buFont typeface="Arial" panose="020B0604020202020204" pitchFamily="34" charset="0"/>
              <a:buNone/>
              <a:defRPr kumimoji="1" sz="3200" kern="1200">
                <a:solidFill>
                  <a:schemeClr val="tx1"/>
                </a:solidFill>
                <a:latin typeface="+mn-lt"/>
                <a:ea typeface="+mn-ea"/>
                <a:cs typeface="+mn-cs"/>
              </a:defRPr>
            </a:lvl1pPr>
            <a:lvl2pPr marL="609585" indent="0" algn="ctr" defTabSz="1219170" rtl="0" eaLnBrk="1" latinLnBrk="0" hangingPunct="1">
              <a:lnSpc>
                <a:spcPct val="90000"/>
              </a:lnSpc>
              <a:spcBef>
                <a:spcPts val="667"/>
              </a:spcBef>
              <a:buFont typeface="Arial" panose="020B0604020202020204" pitchFamily="34" charset="0"/>
              <a:buNone/>
              <a:defRPr kumimoji="1" sz="2667" kern="1200">
                <a:solidFill>
                  <a:schemeClr val="tx1"/>
                </a:solidFill>
                <a:latin typeface="+mn-lt"/>
                <a:ea typeface="+mn-ea"/>
                <a:cs typeface="+mn-cs"/>
              </a:defRPr>
            </a:lvl2pPr>
            <a:lvl3pPr marL="1219170" indent="0" algn="ctr" defTabSz="1219170" rtl="0" eaLnBrk="1" latinLnBrk="0" hangingPunct="1">
              <a:lnSpc>
                <a:spcPct val="90000"/>
              </a:lnSpc>
              <a:spcBef>
                <a:spcPts val="667"/>
              </a:spcBef>
              <a:buFont typeface="Arial" panose="020B0604020202020204" pitchFamily="34" charset="0"/>
              <a:buNone/>
              <a:defRPr kumimoji="1" sz="2400" kern="1200">
                <a:solidFill>
                  <a:schemeClr val="tx1"/>
                </a:solidFill>
                <a:latin typeface="+mn-lt"/>
                <a:ea typeface="+mn-ea"/>
                <a:cs typeface="+mn-cs"/>
              </a:defRPr>
            </a:lvl3pPr>
            <a:lvl4pPr marL="1828754"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4pPr>
            <a:lvl5pPr marL="2438339"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5pPr>
            <a:lvl6pPr marL="3047924"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6pPr>
            <a:lvl7pPr marL="3657509"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7pPr>
            <a:lvl8pPr marL="4267093"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8pPr>
            <a:lvl9pPr marL="4876678"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9pPr>
          </a:lstStyle>
          <a:p>
            <a:r>
              <a:rPr lang="en-US" altLang="ja-JP" dirty="0" smtClean="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申込時</a:t>
            </a:r>
            <a:r>
              <a:rPr lang="en-US" altLang="ja-JP" dirty="0" smtClean="0">
                <a:latin typeface="メイリオ" panose="020B0604030504040204" pitchFamily="50" charset="-128"/>
                <a:ea typeface="メイリオ" panose="020B0604030504040204" pitchFamily="50" charset="-128"/>
              </a:rPr>
              <a:t>】</a:t>
            </a:r>
            <a:endParaRPr lang="ja-JP" altLang="en-US" dirty="0">
              <a:latin typeface="メイリオ" panose="020B0604030504040204" pitchFamily="50" charset="-128"/>
              <a:ea typeface="メイリオ" panose="020B0604030504040204" pitchFamily="50" charset="-128"/>
            </a:endParaRPr>
          </a:p>
        </p:txBody>
      </p:sp>
      <p:sp>
        <p:nvSpPr>
          <p:cNvPr id="9" name="角丸四角形 8"/>
          <p:cNvSpPr/>
          <p:nvPr/>
        </p:nvSpPr>
        <p:spPr>
          <a:xfrm>
            <a:off x="233916" y="3040913"/>
            <a:ext cx="2615610" cy="701748"/>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2400" dirty="0" smtClean="0">
                <a:solidFill>
                  <a:srgbClr val="FF0000"/>
                </a:solidFill>
                <a:latin typeface="メイリオ" panose="020B0604030504040204" pitchFamily="50" charset="-128"/>
                <a:ea typeface="メイリオ" panose="020B0604030504040204" pitchFamily="50" charset="-128"/>
              </a:rPr>
              <a:t>申請書提出</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sp>
        <p:nvSpPr>
          <p:cNvPr id="10" name="角丸四角形 9"/>
          <p:cNvSpPr/>
          <p:nvPr/>
        </p:nvSpPr>
        <p:spPr>
          <a:xfrm>
            <a:off x="237460" y="4171508"/>
            <a:ext cx="2615610" cy="701748"/>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2400" dirty="0" smtClean="0">
                <a:solidFill>
                  <a:srgbClr val="FF0000"/>
                </a:solidFill>
                <a:latin typeface="メイリオ" panose="020B0604030504040204" pitchFamily="50" charset="-128"/>
                <a:ea typeface="メイリオ" panose="020B0604030504040204" pitchFamily="50" charset="-128"/>
              </a:rPr>
              <a:t>書類の審査</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sp>
        <p:nvSpPr>
          <p:cNvPr id="11" name="角丸四角形 10"/>
          <p:cNvSpPr/>
          <p:nvPr/>
        </p:nvSpPr>
        <p:spPr>
          <a:xfrm>
            <a:off x="237460" y="5319823"/>
            <a:ext cx="2615610" cy="701748"/>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2400" dirty="0" smtClean="0">
                <a:solidFill>
                  <a:srgbClr val="FF0000"/>
                </a:solidFill>
                <a:latin typeface="メイリオ" panose="020B0604030504040204" pitchFamily="50" charset="-128"/>
                <a:ea typeface="メイリオ" panose="020B0604030504040204" pitchFamily="50" charset="-128"/>
              </a:rPr>
              <a:t>団体等決定</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sp>
        <p:nvSpPr>
          <p:cNvPr id="12" name="角丸四角形 11"/>
          <p:cNvSpPr/>
          <p:nvPr/>
        </p:nvSpPr>
        <p:spPr>
          <a:xfrm>
            <a:off x="237460" y="6489407"/>
            <a:ext cx="2615610" cy="701748"/>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2400" dirty="0" smtClean="0">
                <a:solidFill>
                  <a:srgbClr val="FF0000"/>
                </a:solidFill>
                <a:latin typeface="メイリオ" panose="020B0604030504040204" pitchFamily="50" charset="-128"/>
                <a:ea typeface="メイリオ" panose="020B0604030504040204" pitchFamily="50" charset="-128"/>
              </a:rPr>
              <a:t>決定書通知</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sp>
        <p:nvSpPr>
          <p:cNvPr id="13" name="下矢印 12"/>
          <p:cNvSpPr/>
          <p:nvPr/>
        </p:nvSpPr>
        <p:spPr>
          <a:xfrm>
            <a:off x="1254641" y="3763926"/>
            <a:ext cx="552893" cy="4253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14" name="下矢印 13"/>
          <p:cNvSpPr/>
          <p:nvPr/>
        </p:nvSpPr>
        <p:spPr>
          <a:xfrm>
            <a:off x="1258185" y="4894521"/>
            <a:ext cx="552893" cy="4253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15" name="下矢印 14"/>
          <p:cNvSpPr/>
          <p:nvPr/>
        </p:nvSpPr>
        <p:spPr>
          <a:xfrm>
            <a:off x="1240465" y="6046381"/>
            <a:ext cx="552893" cy="4253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19" name="サブタイトル 6"/>
          <p:cNvSpPr txBox="1">
            <a:spLocks/>
          </p:cNvSpPr>
          <p:nvPr/>
        </p:nvSpPr>
        <p:spPr>
          <a:xfrm>
            <a:off x="2938130" y="3012782"/>
            <a:ext cx="9253870" cy="623554"/>
          </a:xfrm>
          <a:prstGeom prst="rect">
            <a:avLst/>
          </a:prstGeom>
        </p:spPr>
        <p:txBody>
          <a:bodyPr vert="horz" lIns="91440" tIns="45720" rIns="91440" bIns="45720" rtlCol="0">
            <a:noAutofit/>
          </a:bodyPr>
          <a:lstStyle>
            <a:lvl1pPr marL="0" indent="0" algn="ctr" defTabSz="1219170" rtl="0" eaLnBrk="1" latinLnBrk="0" hangingPunct="1">
              <a:lnSpc>
                <a:spcPct val="90000"/>
              </a:lnSpc>
              <a:spcBef>
                <a:spcPts val="1333"/>
              </a:spcBef>
              <a:buFont typeface="Arial" panose="020B0604020202020204" pitchFamily="34" charset="0"/>
              <a:buNone/>
              <a:defRPr kumimoji="1" sz="3200" kern="1200">
                <a:solidFill>
                  <a:schemeClr val="tx1"/>
                </a:solidFill>
                <a:latin typeface="+mn-lt"/>
                <a:ea typeface="+mn-ea"/>
                <a:cs typeface="+mn-cs"/>
              </a:defRPr>
            </a:lvl1pPr>
            <a:lvl2pPr marL="609585" indent="0" algn="ctr" defTabSz="1219170" rtl="0" eaLnBrk="1" latinLnBrk="0" hangingPunct="1">
              <a:lnSpc>
                <a:spcPct val="90000"/>
              </a:lnSpc>
              <a:spcBef>
                <a:spcPts val="667"/>
              </a:spcBef>
              <a:buFont typeface="Arial" panose="020B0604020202020204" pitchFamily="34" charset="0"/>
              <a:buNone/>
              <a:defRPr kumimoji="1" sz="2667" kern="1200">
                <a:solidFill>
                  <a:schemeClr val="tx1"/>
                </a:solidFill>
                <a:latin typeface="+mn-lt"/>
                <a:ea typeface="+mn-ea"/>
                <a:cs typeface="+mn-cs"/>
              </a:defRPr>
            </a:lvl2pPr>
            <a:lvl3pPr marL="1219170" indent="0" algn="ctr" defTabSz="1219170" rtl="0" eaLnBrk="1" latinLnBrk="0" hangingPunct="1">
              <a:lnSpc>
                <a:spcPct val="90000"/>
              </a:lnSpc>
              <a:spcBef>
                <a:spcPts val="667"/>
              </a:spcBef>
              <a:buFont typeface="Arial" panose="020B0604020202020204" pitchFamily="34" charset="0"/>
              <a:buNone/>
              <a:defRPr kumimoji="1" sz="2400" kern="1200">
                <a:solidFill>
                  <a:schemeClr val="tx1"/>
                </a:solidFill>
                <a:latin typeface="+mn-lt"/>
                <a:ea typeface="+mn-ea"/>
                <a:cs typeface="+mn-cs"/>
              </a:defRPr>
            </a:lvl3pPr>
            <a:lvl4pPr marL="1828754"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4pPr>
            <a:lvl5pPr marL="2438339"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5pPr>
            <a:lvl6pPr marL="3047924"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6pPr>
            <a:lvl7pPr marL="3657509"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7pPr>
            <a:lvl8pPr marL="4267093"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8pPr>
            <a:lvl9pPr marL="4876678"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9pPr>
          </a:lstStyle>
          <a:p>
            <a:pPr algn="l"/>
            <a:r>
              <a:rPr lang="ja-JP" altLang="en-US" sz="2200" dirty="0" smtClean="0">
                <a:latin typeface="メイリオ" panose="020B0604030504040204" pitchFamily="50" charset="-128"/>
                <a:ea typeface="メイリオ" panose="020B0604030504040204" pitchFamily="50" charset="-128"/>
              </a:rPr>
              <a:t>補助金交付申請書（様式第</a:t>
            </a:r>
            <a:r>
              <a:rPr lang="en-US" altLang="ja-JP" sz="2200" dirty="0" smtClean="0">
                <a:latin typeface="メイリオ" panose="020B0604030504040204" pitchFamily="50" charset="-128"/>
                <a:ea typeface="メイリオ" panose="020B0604030504040204" pitchFamily="50" charset="-128"/>
              </a:rPr>
              <a:t>1</a:t>
            </a:r>
            <a:r>
              <a:rPr lang="ja-JP" altLang="en-US" sz="2200" dirty="0" smtClean="0">
                <a:latin typeface="メイリオ" panose="020B0604030504040204" pitchFamily="50" charset="-128"/>
                <a:ea typeface="メイリオ" panose="020B0604030504040204" pitchFamily="50" charset="-128"/>
              </a:rPr>
              <a:t>号）・事業計画書・収支予算書</a:t>
            </a:r>
            <a:r>
              <a:rPr lang="ja-JP" altLang="en-US" sz="2200" smtClean="0">
                <a:latin typeface="メイリオ" panose="020B0604030504040204" pitchFamily="50" charset="-128"/>
                <a:ea typeface="メイリオ" panose="020B0604030504040204" pitchFamily="50" charset="-128"/>
              </a:rPr>
              <a:t>・</a:t>
            </a:r>
            <a:r>
              <a:rPr lang="ja-JP" altLang="en-US" sz="2200" smtClean="0">
                <a:latin typeface="メイリオ" panose="020B0604030504040204" pitchFamily="50" charset="-128"/>
                <a:ea typeface="メイリオ" panose="020B0604030504040204" pitchFamily="50" charset="-128"/>
              </a:rPr>
              <a:t>（子ども</a:t>
            </a:r>
            <a:r>
              <a:rPr lang="ja-JP" altLang="en-US" sz="2200" dirty="0" smtClean="0">
                <a:latin typeface="メイリオ" panose="020B0604030504040204" pitchFamily="50" charset="-128"/>
                <a:ea typeface="メイリオ" panose="020B0604030504040204" pitchFamily="50" charset="-128"/>
              </a:rPr>
              <a:t>食堂の場合）保健所の営業許可や届出の確認できるものを提出していただきます</a:t>
            </a:r>
            <a:endParaRPr lang="ja-JP" altLang="en-US" sz="2200" dirty="0">
              <a:latin typeface="メイリオ" panose="020B0604030504040204" pitchFamily="50" charset="-128"/>
              <a:ea typeface="メイリオ" panose="020B0604030504040204" pitchFamily="50" charset="-128"/>
            </a:endParaRPr>
          </a:p>
        </p:txBody>
      </p:sp>
      <p:sp>
        <p:nvSpPr>
          <p:cNvPr id="20" name="サブタイトル 6"/>
          <p:cNvSpPr txBox="1">
            <a:spLocks/>
          </p:cNvSpPr>
          <p:nvPr/>
        </p:nvSpPr>
        <p:spPr>
          <a:xfrm>
            <a:off x="2938130" y="4164641"/>
            <a:ext cx="9253870" cy="623554"/>
          </a:xfrm>
          <a:prstGeom prst="rect">
            <a:avLst/>
          </a:prstGeom>
        </p:spPr>
        <p:txBody>
          <a:bodyPr vert="horz" lIns="91440" tIns="45720" rIns="91440" bIns="45720" rtlCol="0">
            <a:noAutofit/>
          </a:bodyPr>
          <a:lstStyle>
            <a:lvl1pPr marL="0" indent="0" algn="ctr" defTabSz="1219170" rtl="0" eaLnBrk="1" latinLnBrk="0" hangingPunct="1">
              <a:lnSpc>
                <a:spcPct val="90000"/>
              </a:lnSpc>
              <a:spcBef>
                <a:spcPts val="1333"/>
              </a:spcBef>
              <a:buFont typeface="Arial" panose="020B0604020202020204" pitchFamily="34" charset="0"/>
              <a:buNone/>
              <a:defRPr kumimoji="1" sz="3200" kern="1200">
                <a:solidFill>
                  <a:schemeClr val="tx1"/>
                </a:solidFill>
                <a:latin typeface="+mn-lt"/>
                <a:ea typeface="+mn-ea"/>
                <a:cs typeface="+mn-cs"/>
              </a:defRPr>
            </a:lvl1pPr>
            <a:lvl2pPr marL="609585" indent="0" algn="ctr" defTabSz="1219170" rtl="0" eaLnBrk="1" latinLnBrk="0" hangingPunct="1">
              <a:lnSpc>
                <a:spcPct val="90000"/>
              </a:lnSpc>
              <a:spcBef>
                <a:spcPts val="667"/>
              </a:spcBef>
              <a:buFont typeface="Arial" panose="020B0604020202020204" pitchFamily="34" charset="0"/>
              <a:buNone/>
              <a:defRPr kumimoji="1" sz="2667" kern="1200">
                <a:solidFill>
                  <a:schemeClr val="tx1"/>
                </a:solidFill>
                <a:latin typeface="+mn-lt"/>
                <a:ea typeface="+mn-ea"/>
                <a:cs typeface="+mn-cs"/>
              </a:defRPr>
            </a:lvl2pPr>
            <a:lvl3pPr marL="1219170" indent="0" algn="ctr" defTabSz="1219170" rtl="0" eaLnBrk="1" latinLnBrk="0" hangingPunct="1">
              <a:lnSpc>
                <a:spcPct val="90000"/>
              </a:lnSpc>
              <a:spcBef>
                <a:spcPts val="667"/>
              </a:spcBef>
              <a:buFont typeface="Arial" panose="020B0604020202020204" pitchFamily="34" charset="0"/>
              <a:buNone/>
              <a:defRPr kumimoji="1" sz="2400" kern="1200">
                <a:solidFill>
                  <a:schemeClr val="tx1"/>
                </a:solidFill>
                <a:latin typeface="+mn-lt"/>
                <a:ea typeface="+mn-ea"/>
                <a:cs typeface="+mn-cs"/>
              </a:defRPr>
            </a:lvl3pPr>
            <a:lvl4pPr marL="1828754"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4pPr>
            <a:lvl5pPr marL="2438339"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5pPr>
            <a:lvl6pPr marL="3047924"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6pPr>
            <a:lvl7pPr marL="3657509"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7pPr>
            <a:lvl8pPr marL="4267093"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8pPr>
            <a:lvl9pPr marL="4876678"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9pPr>
          </a:lstStyle>
          <a:p>
            <a:pPr algn="l"/>
            <a:r>
              <a:rPr lang="ja-JP" altLang="en-US" sz="2200" dirty="0" smtClean="0">
                <a:latin typeface="メイリオ" panose="020B0604030504040204" pitchFamily="50" charset="-128"/>
                <a:ea typeface="メイリオ" panose="020B0604030504040204" pitchFamily="50" charset="-128"/>
              </a:rPr>
              <a:t>書類を受理後、事業計画等について総合的に判断し、審査を行います。　　　　　　　　</a:t>
            </a:r>
            <a:r>
              <a:rPr lang="en-US" altLang="ja-JP" sz="2200" dirty="0" smtClean="0">
                <a:latin typeface="メイリオ" panose="020B0604030504040204" pitchFamily="50" charset="-128"/>
                <a:ea typeface="メイリオ" panose="020B0604030504040204" pitchFamily="50" charset="-128"/>
              </a:rPr>
              <a:t>※</a:t>
            </a:r>
            <a:r>
              <a:rPr lang="ja-JP" altLang="en-US" sz="2200" dirty="0" smtClean="0">
                <a:latin typeface="メイリオ" panose="020B0604030504040204" pitchFamily="50" charset="-128"/>
                <a:ea typeface="メイリオ" panose="020B0604030504040204" pitchFamily="50" charset="-128"/>
              </a:rPr>
              <a:t>内容についてヒアリングを行う場合があります</a:t>
            </a:r>
            <a:endParaRPr lang="ja-JP" altLang="en-US" sz="2200" dirty="0">
              <a:latin typeface="メイリオ" panose="020B0604030504040204" pitchFamily="50" charset="-128"/>
              <a:ea typeface="メイリオ" panose="020B0604030504040204" pitchFamily="50" charset="-128"/>
            </a:endParaRPr>
          </a:p>
        </p:txBody>
      </p:sp>
      <p:sp>
        <p:nvSpPr>
          <p:cNvPr id="21" name="サブタイトル 6"/>
          <p:cNvSpPr txBox="1">
            <a:spLocks/>
          </p:cNvSpPr>
          <p:nvPr/>
        </p:nvSpPr>
        <p:spPr>
          <a:xfrm>
            <a:off x="2938130" y="5380297"/>
            <a:ext cx="9253870" cy="623554"/>
          </a:xfrm>
          <a:prstGeom prst="rect">
            <a:avLst/>
          </a:prstGeom>
        </p:spPr>
        <p:txBody>
          <a:bodyPr vert="horz" lIns="91440" tIns="45720" rIns="91440" bIns="45720" rtlCol="0">
            <a:noAutofit/>
          </a:bodyPr>
          <a:lstStyle>
            <a:lvl1pPr marL="0" indent="0" algn="ctr" defTabSz="1219170" rtl="0" eaLnBrk="1" latinLnBrk="0" hangingPunct="1">
              <a:lnSpc>
                <a:spcPct val="90000"/>
              </a:lnSpc>
              <a:spcBef>
                <a:spcPts val="1333"/>
              </a:spcBef>
              <a:buFont typeface="Arial" panose="020B0604020202020204" pitchFamily="34" charset="0"/>
              <a:buNone/>
              <a:defRPr kumimoji="1" sz="3200" kern="1200">
                <a:solidFill>
                  <a:schemeClr val="tx1"/>
                </a:solidFill>
                <a:latin typeface="+mn-lt"/>
                <a:ea typeface="+mn-ea"/>
                <a:cs typeface="+mn-cs"/>
              </a:defRPr>
            </a:lvl1pPr>
            <a:lvl2pPr marL="609585" indent="0" algn="ctr" defTabSz="1219170" rtl="0" eaLnBrk="1" latinLnBrk="0" hangingPunct="1">
              <a:lnSpc>
                <a:spcPct val="90000"/>
              </a:lnSpc>
              <a:spcBef>
                <a:spcPts val="667"/>
              </a:spcBef>
              <a:buFont typeface="Arial" panose="020B0604020202020204" pitchFamily="34" charset="0"/>
              <a:buNone/>
              <a:defRPr kumimoji="1" sz="2667" kern="1200">
                <a:solidFill>
                  <a:schemeClr val="tx1"/>
                </a:solidFill>
                <a:latin typeface="+mn-lt"/>
                <a:ea typeface="+mn-ea"/>
                <a:cs typeface="+mn-cs"/>
              </a:defRPr>
            </a:lvl2pPr>
            <a:lvl3pPr marL="1219170" indent="0" algn="ctr" defTabSz="1219170" rtl="0" eaLnBrk="1" latinLnBrk="0" hangingPunct="1">
              <a:lnSpc>
                <a:spcPct val="90000"/>
              </a:lnSpc>
              <a:spcBef>
                <a:spcPts val="667"/>
              </a:spcBef>
              <a:buFont typeface="Arial" panose="020B0604020202020204" pitchFamily="34" charset="0"/>
              <a:buNone/>
              <a:defRPr kumimoji="1" sz="2400" kern="1200">
                <a:solidFill>
                  <a:schemeClr val="tx1"/>
                </a:solidFill>
                <a:latin typeface="+mn-lt"/>
                <a:ea typeface="+mn-ea"/>
                <a:cs typeface="+mn-cs"/>
              </a:defRPr>
            </a:lvl3pPr>
            <a:lvl4pPr marL="1828754"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4pPr>
            <a:lvl5pPr marL="2438339"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5pPr>
            <a:lvl6pPr marL="3047924"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6pPr>
            <a:lvl7pPr marL="3657509"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7pPr>
            <a:lvl8pPr marL="4267093"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8pPr>
            <a:lvl9pPr marL="4876678"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9pPr>
          </a:lstStyle>
          <a:p>
            <a:pPr algn="l"/>
            <a:r>
              <a:rPr lang="ja-JP" altLang="en-US" sz="2200" dirty="0" smtClean="0">
                <a:latin typeface="メイリオ" panose="020B0604030504040204" pitchFamily="50" charset="-128"/>
                <a:ea typeface="メイリオ" panose="020B0604030504040204" pitchFamily="50" charset="-128"/>
              </a:rPr>
              <a:t>市役所で開催される官民連携のネットワーク会議において、申請者についての審査を行い、決定します</a:t>
            </a:r>
            <a:endParaRPr lang="ja-JP" altLang="en-US" sz="2200" dirty="0">
              <a:latin typeface="メイリオ" panose="020B0604030504040204" pitchFamily="50" charset="-128"/>
              <a:ea typeface="メイリオ" panose="020B0604030504040204" pitchFamily="50" charset="-128"/>
            </a:endParaRPr>
          </a:p>
        </p:txBody>
      </p:sp>
      <p:sp>
        <p:nvSpPr>
          <p:cNvPr id="22" name="サブタイトル 6"/>
          <p:cNvSpPr txBox="1">
            <a:spLocks/>
          </p:cNvSpPr>
          <p:nvPr/>
        </p:nvSpPr>
        <p:spPr>
          <a:xfrm>
            <a:off x="2938130" y="6532158"/>
            <a:ext cx="9253870" cy="623554"/>
          </a:xfrm>
          <a:prstGeom prst="rect">
            <a:avLst/>
          </a:prstGeom>
        </p:spPr>
        <p:txBody>
          <a:bodyPr vert="horz" lIns="91440" tIns="45720" rIns="91440" bIns="45720" rtlCol="0">
            <a:noAutofit/>
          </a:bodyPr>
          <a:lstStyle>
            <a:lvl1pPr marL="0" indent="0" algn="ctr" defTabSz="1219170" rtl="0" eaLnBrk="1" latinLnBrk="0" hangingPunct="1">
              <a:lnSpc>
                <a:spcPct val="90000"/>
              </a:lnSpc>
              <a:spcBef>
                <a:spcPts val="1333"/>
              </a:spcBef>
              <a:buFont typeface="Arial" panose="020B0604020202020204" pitchFamily="34" charset="0"/>
              <a:buNone/>
              <a:defRPr kumimoji="1" sz="3200" kern="1200">
                <a:solidFill>
                  <a:schemeClr val="tx1"/>
                </a:solidFill>
                <a:latin typeface="+mn-lt"/>
                <a:ea typeface="+mn-ea"/>
                <a:cs typeface="+mn-cs"/>
              </a:defRPr>
            </a:lvl1pPr>
            <a:lvl2pPr marL="609585" indent="0" algn="ctr" defTabSz="1219170" rtl="0" eaLnBrk="1" latinLnBrk="0" hangingPunct="1">
              <a:lnSpc>
                <a:spcPct val="90000"/>
              </a:lnSpc>
              <a:spcBef>
                <a:spcPts val="667"/>
              </a:spcBef>
              <a:buFont typeface="Arial" panose="020B0604020202020204" pitchFamily="34" charset="0"/>
              <a:buNone/>
              <a:defRPr kumimoji="1" sz="2667" kern="1200">
                <a:solidFill>
                  <a:schemeClr val="tx1"/>
                </a:solidFill>
                <a:latin typeface="+mn-lt"/>
                <a:ea typeface="+mn-ea"/>
                <a:cs typeface="+mn-cs"/>
              </a:defRPr>
            </a:lvl2pPr>
            <a:lvl3pPr marL="1219170" indent="0" algn="ctr" defTabSz="1219170" rtl="0" eaLnBrk="1" latinLnBrk="0" hangingPunct="1">
              <a:lnSpc>
                <a:spcPct val="90000"/>
              </a:lnSpc>
              <a:spcBef>
                <a:spcPts val="667"/>
              </a:spcBef>
              <a:buFont typeface="Arial" panose="020B0604020202020204" pitchFamily="34" charset="0"/>
              <a:buNone/>
              <a:defRPr kumimoji="1" sz="2400" kern="1200">
                <a:solidFill>
                  <a:schemeClr val="tx1"/>
                </a:solidFill>
                <a:latin typeface="+mn-lt"/>
                <a:ea typeface="+mn-ea"/>
                <a:cs typeface="+mn-cs"/>
              </a:defRPr>
            </a:lvl3pPr>
            <a:lvl4pPr marL="1828754"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4pPr>
            <a:lvl5pPr marL="2438339"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5pPr>
            <a:lvl6pPr marL="3047924"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6pPr>
            <a:lvl7pPr marL="3657509"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7pPr>
            <a:lvl8pPr marL="4267093"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8pPr>
            <a:lvl9pPr marL="4876678"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9pPr>
          </a:lstStyle>
          <a:p>
            <a:pPr algn="l"/>
            <a:r>
              <a:rPr lang="ja-JP" altLang="en-US" sz="2200" dirty="0" smtClean="0">
                <a:latin typeface="メイリオ" panose="020B0604030504040204" pitchFamily="50" charset="-128"/>
                <a:ea typeface="メイリオ" panose="020B0604030504040204" pitchFamily="50" charset="-128"/>
              </a:rPr>
              <a:t>決定次第、申請のあった団体等に対し交付についての補助金決定通知書（様式第</a:t>
            </a:r>
            <a:r>
              <a:rPr lang="en-US" altLang="ja-JP" sz="2200" dirty="0" smtClean="0">
                <a:latin typeface="メイリオ" panose="020B0604030504040204" pitchFamily="50" charset="-128"/>
                <a:ea typeface="メイリオ" panose="020B0604030504040204" pitchFamily="50" charset="-128"/>
              </a:rPr>
              <a:t>2</a:t>
            </a:r>
            <a:r>
              <a:rPr lang="ja-JP" altLang="en-US" sz="2200" dirty="0" smtClean="0">
                <a:latin typeface="メイリオ" panose="020B0604030504040204" pitchFamily="50" charset="-128"/>
                <a:ea typeface="メイリオ" panose="020B0604030504040204" pitchFamily="50" charset="-128"/>
              </a:rPr>
              <a:t>号）を送付します</a:t>
            </a:r>
            <a:endParaRPr lang="ja-JP" altLang="en-US" sz="2200" dirty="0">
              <a:latin typeface="メイリオ" panose="020B0604030504040204" pitchFamily="50" charset="-128"/>
              <a:ea typeface="メイリオ" panose="020B0604030504040204" pitchFamily="50" charset="-128"/>
            </a:endParaRPr>
          </a:p>
        </p:txBody>
      </p:sp>
      <p:sp>
        <p:nvSpPr>
          <p:cNvPr id="23" name="下矢印 22"/>
          <p:cNvSpPr/>
          <p:nvPr/>
        </p:nvSpPr>
        <p:spPr>
          <a:xfrm>
            <a:off x="5411972" y="7382540"/>
            <a:ext cx="1368056" cy="7407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24" name="正方形/長方形 23"/>
          <p:cNvSpPr/>
          <p:nvPr/>
        </p:nvSpPr>
        <p:spPr>
          <a:xfrm>
            <a:off x="0" y="8126819"/>
            <a:ext cx="12192000" cy="5103628"/>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a:solidFill>
                <a:schemeClr val="accent5">
                  <a:lumMod val="20000"/>
                  <a:lumOff val="80000"/>
                </a:schemeClr>
              </a:solidFill>
              <a:latin typeface="メイリオ" panose="020B0604030504040204" pitchFamily="50" charset="-128"/>
              <a:ea typeface="メイリオ" panose="020B0604030504040204" pitchFamily="50" charset="-128"/>
            </a:endParaRPr>
          </a:p>
        </p:txBody>
      </p:sp>
      <p:sp>
        <p:nvSpPr>
          <p:cNvPr id="25" name="サブタイトル 6"/>
          <p:cNvSpPr txBox="1">
            <a:spLocks/>
          </p:cNvSpPr>
          <p:nvPr/>
        </p:nvSpPr>
        <p:spPr>
          <a:xfrm>
            <a:off x="0" y="8268808"/>
            <a:ext cx="3104707" cy="733425"/>
          </a:xfrm>
          <a:prstGeom prst="rect">
            <a:avLst/>
          </a:prstGeom>
        </p:spPr>
        <p:txBody>
          <a:bodyPr vert="horz" lIns="91440" tIns="45720" rIns="91440" bIns="45720" rtlCol="0">
            <a:normAutofit/>
          </a:bodyPr>
          <a:lstStyle>
            <a:lvl1pPr marL="0" indent="0" algn="ctr" defTabSz="1219170" rtl="0" eaLnBrk="1" latinLnBrk="0" hangingPunct="1">
              <a:lnSpc>
                <a:spcPct val="90000"/>
              </a:lnSpc>
              <a:spcBef>
                <a:spcPts val="1333"/>
              </a:spcBef>
              <a:buFont typeface="Arial" panose="020B0604020202020204" pitchFamily="34" charset="0"/>
              <a:buNone/>
              <a:defRPr kumimoji="1" sz="3200" kern="1200">
                <a:solidFill>
                  <a:schemeClr val="tx1"/>
                </a:solidFill>
                <a:latin typeface="+mn-lt"/>
                <a:ea typeface="+mn-ea"/>
                <a:cs typeface="+mn-cs"/>
              </a:defRPr>
            </a:lvl1pPr>
            <a:lvl2pPr marL="609585" indent="0" algn="ctr" defTabSz="1219170" rtl="0" eaLnBrk="1" latinLnBrk="0" hangingPunct="1">
              <a:lnSpc>
                <a:spcPct val="90000"/>
              </a:lnSpc>
              <a:spcBef>
                <a:spcPts val="667"/>
              </a:spcBef>
              <a:buFont typeface="Arial" panose="020B0604020202020204" pitchFamily="34" charset="0"/>
              <a:buNone/>
              <a:defRPr kumimoji="1" sz="2667" kern="1200">
                <a:solidFill>
                  <a:schemeClr val="tx1"/>
                </a:solidFill>
                <a:latin typeface="+mn-lt"/>
                <a:ea typeface="+mn-ea"/>
                <a:cs typeface="+mn-cs"/>
              </a:defRPr>
            </a:lvl2pPr>
            <a:lvl3pPr marL="1219170" indent="0" algn="ctr" defTabSz="1219170" rtl="0" eaLnBrk="1" latinLnBrk="0" hangingPunct="1">
              <a:lnSpc>
                <a:spcPct val="90000"/>
              </a:lnSpc>
              <a:spcBef>
                <a:spcPts val="667"/>
              </a:spcBef>
              <a:buFont typeface="Arial" panose="020B0604020202020204" pitchFamily="34" charset="0"/>
              <a:buNone/>
              <a:defRPr kumimoji="1" sz="2400" kern="1200">
                <a:solidFill>
                  <a:schemeClr val="tx1"/>
                </a:solidFill>
                <a:latin typeface="+mn-lt"/>
                <a:ea typeface="+mn-ea"/>
                <a:cs typeface="+mn-cs"/>
              </a:defRPr>
            </a:lvl3pPr>
            <a:lvl4pPr marL="1828754"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4pPr>
            <a:lvl5pPr marL="2438339"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5pPr>
            <a:lvl6pPr marL="3047924"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6pPr>
            <a:lvl7pPr marL="3657509"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7pPr>
            <a:lvl8pPr marL="4267093"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8pPr>
            <a:lvl9pPr marL="4876678"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9pPr>
          </a:lstStyle>
          <a:p>
            <a:r>
              <a:rPr lang="en-US" altLang="ja-JP" dirty="0" smtClean="0">
                <a:latin typeface="メイリオ" panose="020B0604030504040204" pitchFamily="50" charset="-128"/>
                <a:ea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rPr>
              <a:t>事業期間中</a:t>
            </a:r>
            <a:r>
              <a:rPr lang="en-US" altLang="ja-JP" dirty="0" smtClean="0">
                <a:latin typeface="メイリオ" panose="020B0604030504040204" pitchFamily="50" charset="-128"/>
                <a:ea typeface="メイリオ" panose="020B0604030504040204" pitchFamily="50" charset="-128"/>
              </a:rPr>
              <a:t>】</a:t>
            </a:r>
            <a:endParaRPr lang="ja-JP" altLang="en-US" dirty="0">
              <a:latin typeface="メイリオ" panose="020B0604030504040204" pitchFamily="50" charset="-128"/>
              <a:ea typeface="メイリオ" panose="020B0604030504040204" pitchFamily="50" charset="-128"/>
            </a:endParaRPr>
          </a:p>
        </p:txBody>
      </p:sp>
      <p:sp>
        <p:nvSpPr>
          <p:cNvPr id="26" name="角丸四角形 25"/>
          <p:cNvSpPr/>
          <p:nvPr/>
        </p:nvSpPr>
        <p:spPr>
          <a:xfrm>
            <a:off x="233916" y="8956160"/>
            <a:ext cx="2615610" cy="701748"/>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2400" dirty="0" smtClean="0">
                <a:solidFill>
                  <a:srgbClr val="FF0000"/>
                </a:solidFill>
                <a:latin typeface="メイリオ" panose="020B0604030504040204" pitchFamily="50" charset="-128"/>
                <a:ea typeface="メイリオ" panose="020B0604030504040204" pitchFamily="50" charset="-128"/>
              </a:rPr>
              <a:t>事業の開始</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sp>
        <p:nvSpPr>
          <p:cNvPr id="28" name="角丸四角形 27"/>
          <p:cNvSpPr/>
          <p:nvPr/>
        </p:nvSpPr>
        <p:spPr>
          <a:xfrm>
            <a:off x="237460" y="12340856"/>
            <a:ext cx="2615610" cy="701748"/>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2400" dirty="0" smtClean="0">
                <a:solidFill>
                  <a:srgbClr val="FF0000"/>
                </a:solidFill>
                <a:latin typeface="メイリオ" panose="020B0604030504040204" pitchFamily="50" charset="-128"/>
                <a:ea typeface="メイリオ" panose="020B0604030504040204" pitchFamily="50" charset="-128"/>
              </a:rPr>
              <a:t>事業期間終了</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sp>
        <p:nvSpPr>
          <p:cNvPr id="29" name="下矢印 28"/>
          <p:cNvSpPr/>
          <p:nvPr/>
        </p:nvSpPr>
        <p:spPr>
          <a:xfrm>
            <a:off x="1254641" y="9679173"/>
            <a:ext cx="552893" cy="2612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31" name="サブタイトル 6"/>
          <p:cNvSpPr txBox="1">
            <a:spLocks/>
          </p:cNvSpPr>
          <p:nvPr/>
        </p:nvSpPr>
        <p:spPr>
          <a:xfrm>
            <a:off x="2938130" y="8879257"/>
            <a:ext cx="9253870" cy="623554"/>
          </a:xfrm>
          <a:prstGeom prst="rect">
            <a:avLst/>
          </a:prstGeom>
        </p:spPr>
        <p:txBody>
          <a:bodyPr vert="horz" lIns="91440" tIns="45720" rIns="91440" bIns="45720" rtlCol="0">
            <a:noAutofit/>
          </a:bodyPr>
          <a:lstStyle>
            <a:lvl1pPr marL="0" indent="0" algn="ctr" defTabSz="1219170" rtl="0" eaLnBrk="1" latinLnBrk="0" hangingPunct="1">
              <a:lnSpc>
                <a:spcPct val="90000"/>
              </a:lnSpc>
              <a:spcBef>
                <a:spcPts val="1333"/>
              </a:spcBef>
              <a:buFont typeface="Arial" panose="020B0604020202020204" pitchFamily="34" charset="0"/>
              <a:buNone/>
              <a:defRPr kumimoji="1" sz="3200" kern="1200">
                <a:solidFill>
                  <a:schemeClr val="tx1"/>
                </a:solidFill>
                <a:latin typeface="+mn-lt"/>
                <a:ea typeface="+mn-ea"/>
                <a:cs typeface="+mn-cs"/>
              </a:defRPr>
            </a:lvl1pPr>
            <a:lvl2pPr marL="609585" indent="0" algn="ctr" defTabSz="1219170" rtl="0" eaLnBrk="1" latinLnBrk="0" hangingPunct="1">
              <a:lnSpc>
                <a:spcPct val="90000"/>
              </a:lnSpc>
              <a:spcBef>
                <a:spcPts val="667"/>
              </a:spcBef>
              <a:buFont typeface="Arial" panose="020B0604020202020204" pitchFamily="34" charset="0"/>
              <a:buNone/>
              <a:defRPr kumimoji="1" sz="2667" kern="1200">
                <a:solidFill>
                  <a:schemeClr val="tx1"/>
                </a:solidFill>
                <a:latin typeface="+mn-lt"/>
                <a:ea typeface="+mn-ea"/>
                <a:cs typeface="+mn-cs"/>
              </a:defRPr>
            </a:lvl2pPr>
            <a:lvl3pPr marL="1219170" indent="0" algn="ctr" defTabSz="1219170" rtl="0" eaLnBrk="1" latinLnBrk="0" hangingPunct="1">
              <a:lnSpc>
                <a:spcPct val="90000"/>
              </a:lnSpc>
              <a:spcBef>
                <a:spcPts val="667"/>
              </a:spcBef>
              <a:buFont typeface="Arial" panose="020B0604020202020204" pitchFamily="34" charset="0"/>
              <a:buNone/>
              <a:defRPr kumimoji="1" sz="2400" kern="1200">
                <a:solidFill>
                  <a:schemeClr val="tx1"/>
                </a:solidFill>
                <a:latin typeface="+mn-lt"/>
                <a:ea typeface="+mn-ea"/>
                <a:cs typeface="+mn-cs"/>
              </a:defRPr>
            </a:lvl3pPr>
            <a:lvl4pPr marL="1828754"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4pPr>
            <a:lvl5pPr marL="2438339"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5pPr>
            <a:lvl6pPr marL="3047924"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6pPr>
            <a:lvl7pPr marL="3657509"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7pPr>
            <a:lvl8pPr marL="4267093"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8pPr>
            <a:lvl9pPr marL="4876678"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9pPr>
          </a:lstStyle>
          <a:p>
            <a:pPr algn="l"/>
            <a:r>
              <a:rPr lang="ja-JP" altLang="en-US" sz="2200" dirty="0" smtClean="0">
                <a:latin typeface="メイリオ" panose="020B0604030504040204" pitchFamily="50" charset="-128"/>
                <a:ea typeface="メイリオ" panose="020B0604030504040204" pitchFamily="50" charset="-128"/>
              </a:rPr>
              <a:t>各団体等で、子ども食堂や学習支援の事業を通して、子どもの居場所づくりや孤立・孤食等に対する子どもの見守りに資する活動を実施していただきます</a:t>
            </a:r>
            <a:endParaRPr lang="ja-JP" altLang="en-US" sz="2200" dirty="0">
              <a:latin typeface="メイリオ" panose="020B0604030504040204" pitchFamily="50" charset="-128"/>
              <a:ea typeface="メイリオ" panose="020B0604030504040204" pitchFamily="50" charset="-128"/>
            </a:endParaRPr>
          </a:p>
        </p:txBody>
      </p:sp>
      <p:sp>
        <p:nvSpPr>
          <p:cNvPr id="27" name="角丸四角形 26"/>
          <p:cNvSpPr/>
          <p:nvPr/>
        </p:nvSpPr>
        <p:spPr>
          <a:xfrm>
            <a:off x="216195" y="10533322"/>
            <a:ext cx="2615610" cy="701748"/>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2000" dirty="0" smtClean="0">
                <a:solidFill>
                  <a:srgbClr val="FF0000"/>
                </a:solidFill>
                <a:latin typeface="メイリオ" panose="020B0604030504040204" pitchFamily="50" charset="-128"/>
                <a:ea typeface="メイリオ" panose="020B0604030504040204" pitchFamily="50" charset="-128"/>
              </a:rPr>
              <a:t>（</a:t>
            </a:r>
            <a:r>
              <a:rPr lang="ja-JP" altLang="en-US" sz="2000" dirty="0">
                <a:solidFill>
                  <a:srgbClr val="FF0000"/>
                </a:solidFill>
                <a:latin typeface="メイリオ" panose="020B0604030504040204" pitchFamily="50" charset="-128"/>
                <a:ea typeface="メイリオ" panose="020B0604030504040204" pitchFamily="50" charset="-128"/>
              </a:rPr>
              <a:t>補助金</a:t>
            </a:r>
            <a:r>
              <a:rPr lang="ja-JP" altLang="en-US" sz="2000" dirty="0" smtClean="0">
                <a:solidFill>
                  <a:srgbClr val="FF0000"/>
                </a:solidFill>
                <a:latin typeface="メイリオ" panose="020B0604030504040204" pitchFamily="50" charset="-128"/>
                <a:ea typeface="メイリオ" panose="020B0604030504040204" pitchFamily="50" charset="-128"/>
              </a:rPr>
              <a:t>概算払</a:t>
            </a:r>
            <a:r>
              <a:rPr kumimoji="1" lang="ja-JP" altLang="en-US" sz="2000" dirty="0" smtClean="0">
                <a:solidFill>
                  <a:srgbClr val="FF0000"/>
                </a:solidFill>
                <a:latin typeface="メイリオ" panose="020B0604030504040204" pitchFamily="50" charset="-128"/>
                <a:ea typeface="メイリオ" panose="020B0604030504040204" pitchFamily="50" charset="-128"/>
              </a:rPr>
              <a:t>）</a:t>
            </a:r>
            <a:endParaRPr kumimoji="1" lang="ja-JP" altLang="en-US" sz="2000" dirty="0">
              <a:solidFill>
                <a:srgbClr val="FF0000"/>
              </a:solidFill>
              <a:latin typeface="メイリオ" panose="020B0604030504040204" pitchFamily="50" charset="-128"/>
              <a:ea typeface="メイリオ" panose="020B0604030504040204" pitchFamily="50" charset="-128"/>
            </a:endParaRPr>
          </a:p>
        </p:txBody>
      </p:sp>
      <p:sp>
        <p:nvSpPr>
          <p:cNvPr id="32" name="サブタイトル 6"/>
          <p:cNvSpPr txBox="1">
            <a:spLocks/>
          </p:cNvSpPr>
          <p:nvPr/>
        </p:nvSpPr>
        <p:spPr>
          <a:xfrm>
            <a:off x="2980660" y="10290826"/>
            <a:ext cx="9101470" cy="748669"/>
          </a:xfrm>
          <a:prstGeom prst="rect">
            <a:avLst/>
          </a:prstGeom>
          <a:ln w="22225">
            <a:gradFill flip="none" rotWithShape="1">
              <a:gsLst>
                <a:gs pos="100000">
                  <a:schemeClr val="tx1"/>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prstDash val="sysDash"/>
          </a:ln>
        </p:spPr>
        <p:txBody>
          <a:bodyPr vert="horz" lIns="91440" tIns="45720" rIns="91440" bIns="45720" rtlCol="0">
            <a:noAutofit/>
          </a:bodyPr>
          <a:lstStyle>
            <a:lvl1pPr marL="0" indent="0" algn="ctr" defTabSz="1219170" rtl="0" eaLnBrk="1" latinLnBrk="0" hangingPunct="1">
              <a:lnSpc>
                <a:spcPct val="90000"/>
              </a:lnSpc>
              <a:spcBef>
                <a:spcPts val="1333"/>
              </a:spcBef>
              <a:buFont typeface="Arial" panose="020B0604020202020204" pitchFamily="34" charset="0"/>
              <a:buNone/>
              <a:defRPr kumimoji="1" sz="3200" kern="1200">
                <a:solidFill>
                  <a:schemeClr val="tx1"/>
                </a:solidFill>
                <a:latin typeface="+mn-lt"/>
                <a:ea typeface="+mn-ea"/>
                <a:cs typeface="+mn-cs"/>
              </a:defRPr>
            </a:lvl1pPr>
            <a:lvl2pPr marL="609585" indent="0" algn="ctr" defTabSz="1219170" rtl="0" eaLnBrk="1" latinLnBrk="0" hangingPunct="1">
              <a:lnSpc>
                <a:spcPct val="90000"/>
              </a:lnSpc>
              <a:spcBef>
                <a:spcPts val="667"/>
              </a:spcBef>
              <a:buFont typeface="Arial" panose="020B0604020202020204" pitchFamily="34" charset="0"/>
              <a:buNone/>
              <a:defRPr kumimoji="1" sz="2667" kern="1200">
                <a:solidFill>
                  <a:schemeClr val="tx1"/>
                </a:solidFill>
                <a:latin typeface="+mn-lt"/>
                <a:ea typeface="+mn-ea"/>
                <a:cs typeface="+mn-cs"/>
              </a:defRPr>
            </a:lvl2pPr>
            <a:lvl3pPr marL="1219170" indent="0" algn="ctr" defTabSz="1219170" rtl="0" eaLnBrk="1" latinLnBrk="0" hangingPunct="1">
              <a:lnSpc>
                <a:spcPct val="90000"/>
              </a:lnSpc>
              <a:spcBef>
                <a:spcPts val="667"/>
              </a:spcBef>
              <a:buFont typeface="Arial" panose="020B0604020202020204" pitchFamily="34" charset="0"/>
              <a:buNone/>
              <a:defRPr kumimoji="1" sz="2400" kern="1200">
                <a:solidFill>
                  <a:schemeClr val="tx1"/>
                </a:solidFill>
                <a:latin typeface="+mn-lt"/>
                <a:ea typeface="+mn-ea"/>
                <a:cs typeface="+mn-cs"/>
              </a:defRPr>
            </a:lvl3pPr>
            <a:lvl4pPr marL="1828754"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4pPr>
            <a:lvl5pPr marL="2438339"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5pPr>
            <a:lvl6pPr marL="3047924"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6pPr>
            <a:lvl7pPr marL="3657509"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7pPr>
            <a:lvl8pPr marL="4267093"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8pPr>
            <a:lvl9pPr marL="4876678"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9pPr>
          </a:lstStyle>
          <a:p>
            <a:pPr algn="l"/>
            <a:r>
              <a:rPr lang="ja-JP" altLang="en-US" sz="2400" b="1" dirty="0" smtClean="0">
                <a:latin typeface="メイリオ" panose="020B0604030504040204" pitchFamily="50" charset="-128"/>
                <a:ea typeface="メイリオ" panose="020B0604030504040204" pitchFamily="50" charset="-128"/>
              </a:rPr>
              <a:t>気になる児童・生徒がいた場合に、自立</a:t>
            </a:r>
            <a:r>
              <a:rPr lang="ja-JP" altLang="en-US" sz="2400" b="1" dirty="0">
                <a:latin typeface="メイリオ" panose="020B0604030504040204" pitchFamily="50" charset="-128"/>
                <a:ea typeface="メイリオ" panose="020B0604030504040204" pitchFamily="50" charset="-128"/>
              </a:rPr>
              <a:t>相談</a:t>
            </a:r>
            <a:r>
              <a:rPr lang="ja-JP" altLang="en-US" sz="2400" b="1" dirty="0" smtClean="0">
                <a:latin typeface="メイリオ" panose="020B0604030504040204" pitchFamily="50" charset="-128"/>
                <a:ea typeface="メイリオ" panose="020B0604030504040204" pitchFamily="50" charset="-128"/>
              </a:rPr>
              <a:t>連携機関である市に連絡していただき、情報共有の上、対策を検討し講じます</a:t>
            </a:r>
            <a:endParaRPr lang="en-US" altLang="ja-JP" sz="2400" b="1" dirty="0" smtClean="0">
              <a:latin typeface="メイリオ" panose="020B0604030504040204" pitchFamily="50" charset="-128"/>
              <a:ea typeface="メイリオ" panose="020B0604030504040204" pitchFamily="50" charset="-128"/>
            </a:endParaRPr>
          </a:p>
          <a:p>
            <a:pPr algn="l"/>
            <a:endParaRPr lang="ja-JP" altLang="en-US" sz="2200" dirty="0">
              <a:latin typeface="メイリオ" panose="020B0604030504040204" pitchFamily="50" charset="-128"/>
              <a:ea typeface="メイリオ" panose="020B0604030504040204" pitchFamily="50" charset="-128"/>
            </a:endParaRPr>
          </a:p>
        </p:txBody>
      </p:sp>
      <p:sp>
        <p:nvSpPr>
          <p:cNvPr id="33" name="サブタイトル 6"/>
          <p:cNvSpPr txBox="1">
            <a:spLocks/>
          </p:cNvSpPr>
          <p:nvPr/>
        </p:nvSpPr>
        <p:spPr>
          <a:xfrm>
            <a:off x="2916865" y="11692448"/>
            <a:ext cx="9253870" cy="623554"/>
          </a:xfrm>
          <a:prstGeom prst="rect">
            <a:avLst/>
          </a:prstGeom>
        </p:spPr>
        <p:txBody>
          <a:bodyPr vert="horz" lIns="91440" tIns="45720" rIns="91440" bIns="45720" rtlCol="0">
            <a:noAutofit/>
          </a:bodyPr>
          <a:lstStyle>
            <a:lvl1pPr marL="0" indent="0" algn="ctr" defTabSz="1219170" rtl="0" eaLnBrk="1" latinLnBrk="0" hangingPunct="1">
              <a:lnSpc>
                <a:spcPct val="90000"/>
              </a:lnSpc>
              <a:spcBef>
                <a:spcPts val="1333"/>
              </a:spcBef>
              <a:buFont typeface="Arial" panose="020B0604020202020204" pitchFamily="34" charset="0"/>
              <a:buNone/>
              <a:defRPr kumimoji="1" sz="3200" kern="1200">
                <a:solidFill>
                  <a:schemeClr val="tx1"/>
                </a:solidFill>
                <a:latin typeface="+mn-lt"/>
                <a:ea typeface="+mn-ea"/>
                <a:cs typeface="+mn-cs"/>
              </a:defRPr>
            </a:lvl1pPr>
            <a:lvl2pPr marL="609585" indent="0" algn="ctr" defTabSz="1219170" rtl="0" eaLnBrk="1" latinLnBrk="0" hangingPunct="1">
              <a:lnSpc>
                <a:spcPct val="90000"/>
              </a:lnSpc>
              <a:spcBef>
                <a:spcPts val="667"/>
              </a:spcBef>
              <a:buFont typeface="Arial" panose="020B0604020202020204" pitchFamily="34" charset="0"/>
              <a:buNone/>
              <a:defRPr kumimoji="1" sz="2667" kern="1200">
                <a:solidFill>
                  <a:schemeClr val="tx1"/>
                </a:solidFill>
                <a:latin typeface="+mn-lt"/>
                <a:ea typeface="+mn-ea"/>
                <a:cs typeface="+mn-cs"/>
              </a:defRPr>
            </a:lvl2pPr>
            <a:lvl3pPr marL="1219170" indent="0" algn="ctr" defTabSz="1219170" rtl="0" eaLnBrk="1" latinLnBrk="0" hangingPunct="1">
              <a:lnSpc>
                <a:spcPct val="90000"/>
              </a:lnSpc>
              <a:spcBef>
                <a:spcPts val="667"/>
              </a:spcBef>
              <a:buFont typeface="Arial" panose="020B0604020202020204" pitchFamily="34" charset="0"/>
              <a:buNone/>
              <a:defRPr kumimoji="1" sz="2400" kern="1200">
                <a:solidFill>
                  <a:schemeClr val="tx1"/>
                </a:solidFill>
                <a:latin typeface="+mn-lt"/>
                <a:ea typeface="+mn-ea"/>
                <a:cs typeface="+mn-cs"/>
              </a:defRPr>
            </a:lvl3pPr>
            <a:lvl4pPr marL="1828754"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4pPr>
            <a:lvl5pPr marL="2438339"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5pPr>
            <a:lvl6pPr marL="3047924"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6pPr>
            <a:lvl7pPr marL="3657509"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7pPr>
            <a:lvl8pPr marL="4267093"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8pPr>
            <a:lvl9pPr marL="4876678"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9pPr>
          </a:lstStyle>
          <a:p>
            <a:pPr algn="l"/>
            <a:r>
              <a:rPr lang="ja-JP" altLang="en-US" sz="2200" dirty="0" smtClean="0">
                <a:latin typeface="メイリオ" panose="020B0604030504040204" pitchFamily="50" charset="-128"/>
                <a:ea typeface="メイリオ" panose="020B0604030504040204" pitchFamily="50" charset="-128"/>
              </a:rPr>
              <a:t>必要に応じ、市の担当課で活動状況についての現地視察・ヒアリングを実施します</a:t>
            </a:r>
            <a:endParaRPr lang="ja-JP" altLang="en-US" sz="2200" dirty="0">
              <a:latin typeface="メイリオ" panose="020B0604030504040204" pitchFamily="50" charset="-128"/>
              <a:ea typeface="メイリオ" panose="020B0604030504040204" pitchFamily="50" charset="-128"/>
            </a:endParaRPr>
          </a:p>
        </p:txBody>
      </p:sp>
      <p:sp>
        <p:nvSpPr>
          <p:cNvPr id="34" name="サブタイトル 6"/>
          <p:cNvSpPr txBox="1">
            <a:spLocks/>
          </p:cNvSpPr>
          <p:nvPr/>
        </p:nvSpPr>
        <p:spPr>
          <a:xfrm>
            <a:off x="2980660" y="11984140"/>
            <a:ext cx="9253870" cy="623554"/>
          </a:xfrm>
          <a:prstGeom prst="rect">
            <a:avLst/>
          </a:prstGeom>
        </p:spPr>
        <p:txBody>
          <a:bodyPr vert="horz" lIns="91440" tIns="45720" rIns="91440" bIns="45720" rtlCol="0">
            <a:noAutofit/>
          </a:bodyPr>
          <a:lstStyle>
            <a:lvl1pPr marL="0" indent="0" algn="ctr" defTabSz="1219170" rtl="0" eaLnBrk="1" latinLnBrk="0" hangingPunct="1">
              <a:lnSpc>
                <a:spcPct val="90000"/>
              </a:lnSpc>
              <a:spcBef>
                <a:spcPts val="1333"/>
              </a:spcBef>
              <a:buFont typeface="Arial" panose="020B0604020202020204" pitchFamily="34" charset="0"/>
              <a:buNone/>
              <a:defRPr kumimoji="1" sz="3200" kern="1200">
                <a:solidFill>
                  <a:schemeClr val="tx1"/>
                </a:solidFill>
                <a:latin typeface="+mn-lt"/>
                <a:ea typeface="+mn-ea"/>
                <a:cs typeface="+mn-cs"/>
              </a:defRPr>
            </a:lvl1pPr>
            <a:lvl2pPr marL="609585" indent="0" algn="ctr" defTabSz="1219170" rtl="0" eaLnBrk="1" latinLnBrk="0" hangingPunct="1">
              <a:lnSpc>
                <a:spcPct val="90000"/>
              </a:lnSpc>
              <a:spcBef>
                <a:spcPts val="667"/>
              </a:spcBef>
              <a:buFont typeface="Arial" panose="020B0604020202020204" pitchFamily="34" charset="0"/>
              <a:buNone/>
              <a:defRPr kumimoji="1" sz="2667" kern="1200">
                <a:solidFill>
                  <a:schemeClr val="tx1"/>
                </a:solidFill>
                <a:latin typeface="+mn-lt"/>
                <a:ea typeface="+mn-ea"/>
                <a:cs typeface="+mn-cs"/>
              </a:defRPr>
            </a:lvl2pPr>
            <a:lvl3pPr marL="1219170" indent="0" algn="ctr" defTabSz="1219170" rtl="0" eaLnBrk="1" latinLnBrk="0" hangingPunct="1">
              <a:lnSpc>
                <a:spcPct val="90000"/>
              </a:lnSpc>
              <a:spcBef>
                <a:spcPts val="667"/>
              </a:spcBef>
              <a:buFont typeface="Arial" panose="020B0604020202020204" pitchFamily="34" charset="0"/>
              <a:buNone/>
              <a:defRPr kumimoji="1" sz="2400" kern="1200">
                <a:solidFill>
                  <a:schemeClr val="tx1"/>
                </a:solidFill>
                <a:latin typeface="+mn-lt"/>
                <a:ea typeface="+mn-ea"/>
                <a:cs typeface="+mn-cs"/>
              </a:defRPr>
            </a:lvl3pPr>
            <a:lvl4pPr marL="1828754"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4pPr>
            <a:lvl5pPr marL="2438339"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5pPr>
            <a:lvl6pPr marL="3047924"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6pPr>
            <a:lvl7pPr marL="3657509"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7pPr>
            <a:lvl8pPr marL="4267093"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8pPr>
            <a:lvl9pPr marL="4876678"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9pPr>
          </a:lstStyle>
          <a:p>
            <a:pPr algn="l"/>
            <a:endParaRPr lang="ja-JP" altLang="en-US" sz="2200" dirty="0">
              <a:latin typeface="メイリオ" panose="020B0604030504040204" pitchFamily="50" charset="-128"/>
              <a:ea typeface="メイリオ" panose="020B0604030504040204" pitchFamily="50" charset="-128"/>
            </a:endParaRPr>
          </a:p>
        </p:txBody>
      </p:sp>
      <p:sp>
        <p:nvSpPr>
          <p:cNvPr id="35" name="下矢印 34"/>
          <p:cNvSpPr/>
          <p:nvPr/>
        </p:nvSpPr>
        <p:spPr>
          <a:xfrm>
            <a:off x="1265274" y="13067412"/>
            <a:ext cx="552893" cy="8399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36" name="角丸四角形 35"/>
          <p:cNvSpPr/>
          <p:nvPr/>
        </p:nvSpPr>
        <p:spPr>
          <a:xfrm>
            <a:off x="241004" y="13875489"/>
            <a:ext cx="2615610" cy="701748"/>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2400" dirty="0" smtClean="0">
                <a:solidFill>
                  <a:srgbClr val="FF0000"/>
                </a:solidFill>
                <a:latin typeface="メイリオ" panose="020B0604030504040204" pitchFamily="50" charset="-128"/>
                <a:ea typeface="メイリオ" panose="020B0604030504040204" pitchFamily="50" charset="-128"/>
              </a:rPr>
              <a:t>実績報告・精算</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sp>
        <p:nvSpPr>
          <p:cNvPr id="37" name="サブタイトル 6"/>
          <p:cNvSpPr txBox="1">
            <a:spLocks/>
          </p:cNvSpPr>
          <p:nvPr/>
        </p:nvSpPr>
        <p:spPr>
          <a:xfrm>
            <a:off x="6096000" y="13522139"/>
            <a:ext cx="5918791" cy="2447963"/>
          </a:xfrm>
          <a:prstGeom prst="rect">
            <a:avLst/>
          </a:prstGeom>
          <a:solidFill>
            <a:schemeClr val="accent4">
              <a:lumMod val="20000"/>
              <a:lumOff val="80000"/>
            </a:schemeClr>
          </a:solidFill>
          <a:ln w="34925">
            <a:solidFill>
              <a:schemeClr val="tx1"/>
            </a:solidFill>
            <a:prstDash val="solid"/>
          </a:ln>
        </p:spPr>
        <p:txBody>
          <a:bodyPr vert="horz" lIns="91440" tIns="45720" rIns="91440" bIns="45720" rtlCol="0">
            <a:noAutofit/>
          </a:bodyPr>
          <a:lstStyle>
            <a:lvl1pPr marL="0" indent="0" algn="ctr" defTabSz="1219170" rtl="0" eaLnBrk="1" latinLnBrk="0" hangingPunct="1">
              <a:lnSpc>
                <a:spcPct val="90000"/>
              </a:lnSpc>
              <a:spcBef>
                <a:spcPts val="1333"/>
              </a:spcBef>
              <a:buFont typeface="Arial" panose="020B0604020202020204" pitchFamily="34" charset="0"/>
              <a:buNone/>
              <a:defRPr kumimoji="1" sz="3200" kern="1200">
                <a:solidFill>
                  <a:schemeClr val="tx1"/>
                </a:solidFill>
                <a:latin typeface="+mn-lt"/>
                <a:ea typeface="+mn-ea"/>
                <a:cs typeface="+mn-cs"/>
              </a:defRPr>
            </a:lvl1pPr>
            <a:lvl2pPr marL="609585" indent="0" algn="ctr" defTabSz="1219170" rtl="0" eaLnBrk="1" latinLnBrk="0" hangingPunct="1">
              <a:lnSpc>
                <a:spcPct val="90000"/>
              </a:lnSpc>
              <a:spcBef>
                <a:spcPts val="667"/>
              </a:spcBef>
              <a:buFont typeface="Arial" panose="020B0604020202020204" pitchFamily="34" charset="0"/>
              <a:buNone/>
              <a:defRPr kumimoji="1" sz="2667" kern="1200">
                <a:solidFill>
                  <a:schemeClr val="tx1"/>
                </a:solidFill>
                <a:latin typeface="+mn-lt"/>
                <a:ea typeface="+mn-ea"/>
                <a:cs typeface="+mn-cs"/>
              </a:defRPr>
            </a:lvl2pPr>
            <a:lvl3pPr marL="1219170" indent="0" algn="ctr" defTabSz="1219170" rtl="0" eaLnBrk="1" latinLnBrk="0" hangingPunct="1">
              <a:lnSpc>
                <a:spcPct val="90000"/>
              </a:lnSpc>
              <a:spcBef>
                <a:spcPts val="667"/>
              </a:spcBef>
              <a:buFont typeface="Arial" panose="020B0604020202020204" pitchFamily="34" charset="0"/>
              <a:buNone/>
              <a:defRPr kumimoji="1" sz="2400" kern="1200">
                <a:solidFill>
                  <a:schemeClr val="tx1"/>
                </a:solidFill>
                <a:latin typeface="+mn-lt"/>
                <a:ea typeface="+mn-ea"/>
                <a:cs typeface="+mn-cs"/>
              </a:defRPr>
            </a:lvl3pPr>
            <a:lvl4pPr marL="1828754"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4pPr>
            <a:lvl5pPr marL="2438339"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5pPr>
            <a:lvl6pPr marL="3047924"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6pPr>
            <a:lvl7pPr marL="3657509"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7pPr>
            <a:lvl8pPr marL="4267093"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8pPr>
            <a:lvl9pPr marL="4876678"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9pPr>
          </a:lstStyle>
          <a:p>
            <a:pPr algn="l">
              <a:spcBef>
                <a:spcPts val="1200"/>
              </a:spcBef>
            </a:pPr>
            <a:r>
              <a:rPr lang="ja-JP" altLang="en-US" sz="2400" dirty="0" smtClean="0">
                <a:latin typeface="メイリオ" panose="020B0604030504040204" pitchFamily="50" charset="-128"/>
                <a:ea typeface="メイリオ" panose="020B0604030504040204" pitchFamily="50" charset="-128"/>
              </a:rPr>
              <a:t>▶お問い合わせ</a:t>
            </a:r>
            <a:endParaRPr lang="en-US" altLang="ja-JP" sz="2400" dirty="0" smtClean="0">
              <a:latin typeface="メイリオ" panose="020B0604030504040204" pitchFamily="50" charset="-128"/>
              <a:ea typeface="メイリオ" panose="020B0604030504040204" pitchFamily="50" charset="-128"/>
            </a:endParaRPr>
          </a:p>
          <a:p>
            <a:pPr algn="l">
              <a:spcBef>
                <a:spcPts val="1200"/>
              </a:spcBef>
            </a:pPr>
            <a:r>
              <a:rPr lang="ja-JP" altLang="en-US" sz="2400" dirty="0">
                <a:latin typeface="メイリオ" panose="020B0604030504040204" pitchFamily="50" charset="-128"/>
                <a:ea typeface="メイリオ" panose="020B0604030504040204" pitchFamily="50" charset="-128"/>
              </a:rPr>
              <a:t>苫小牧市健康こども部こども</a:t>
            </a:r>
            <a:r>
              <a:rPr lang="ja-JP" altLang="en-US" sz="2400" dirty="0" smtClean="0">
                <a:latin typeface="メイリオ" panose="020B0604030504040204" pitchFamily="50" charset="-128"/>
                <a:ea typeface="メイリオ" panose="020B0604030504040204" pitchFamily="50" charset="-128"/>
              </a:rPr>
              <a:t>支援課</a:t>
            </a:r>
            <a:endParaRPr lang="en-US" altLang="ja-JP" sz="2400" dirty="0" smtClean="0">
              <a:latin typeface="メイリオ" panose="020B0604030504040204" pitchFamily="50" charset="-128"/>
              <a:ea typeface="メイリオ" panose="020B0604030504040204" pitchFamily="50" charset="-128"/>
            </a:endParaRPr>
          </a:p>
          <a:p>
            <a:pPr algn="l">
              <a:spcBef>
                <a:spcPts val="1200"/>
              </a:spcBef>
            </a:pPr>
            <a:r>
              <a:rPr lang="ja-JP" altLang="en-US" sz="2000" dirty="0" smtClean="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市役所</a:t>
            </a:r>
            <a:r>
              <a:rPr lang="en-US" altLang="ja-JP" sz="2000" dirty="0">
                <a:latin typeface="メイリオ" panose="020B0604030504040204" pitchFamily="50" charset="-128"/>
                <a:ea typeface="メイリオ" panose="020B0604030504040204" pitchFamily="50" charset="-128"/>
              </a:rPr>
              <a:t>1</a:t>
            </a:r>
            <a:r>
              <a:rPr lang="ja-JP" altLang="en-US" sz="2000" dirty="0">
                <a:latin typeface="メイリオ" panose="020B0604030504040204" pitchFamily="50" charset="-128"/>
                <a:ea typeface="メイリオ" panose="020B0604030504040204" pitchFamily="50" charset="-128"/>
              </a:rPr>
              <a:t>階ピンクゾーン</a:t>
            </a:r>
            <a:r>
              <a:rPr lang="en-US" altLang="ja-JP" sz="2000" dirty="0">
                <a:latin typeface="メイリオ" panose="020B0604030504040204" pitchFamily="50" charset="-128"/>
                <a:ea typeface="メイリオ" panose="020B0604030504040204" pitchFamily="50" charset="-128"/>
              </a:rPr>
              <a:t>17</a:t>
            </a:r>
            <a:r>
              <a:rPr lang="ja-JP" altLang="en-US" sz="2000" dirty="0">
                <a:latin typeface="メイリオ" panose="020B0604030504040204" pitchFamily="50" charset="-128"/>
                <a:ea typeface="メイリオ" panose="020B0604030504040204" pitchFamily="50" charset="-128"/>
              </a:rPr>
              <a:t>番窓口）</a:t>
            </a:r>
          </a:p>
          <a:p>
            <a:pPr algn="l">
              <a:spcBef>
                <a:spcPts val="1200"/>
              </a:spcBef>
            </a:pPr>
            <a:r>
              <a:rPr lang="ja-JP" altLang="en-US" sz="2000" dirty="0" smtClean="0">
                <a:latin typeface="メイリオ" panose="020B0604030504040204" pitchFamily="50" charset="-128"/>
                <a:ea typeface="メイリオ" panose="020B0604030504040204" pitchFamily="50" charset="-128"/>
              </a:rPr>
              <a:t>電話</a:t>
            </a:r>
            <a:r>
              <a:rPr lang="ja-JP" altLang="en-US" sz="2000" dirty="0">
                <a:latin typeface="メイリオ" panose="020B0604030504040204" pitchFamily="50" charset="-128"/>
                <a:ea typeface="メイリオ" panose="020B0604030504040204" pitchFamily="50" charset="-128"/>
              </a:rPr>
              <a:t>０１４４－３２－６４１６</a:t>
            </a:r>
          </a:p>
          <a:p>
            <a:pPr algn="l">
              <a:spcBef>
                <a:spcPts val="1200"/>
              </a:spcBef>
            </a:pPr>
            <a:r>
              <a:rPr lang="en-US" altLang="ja-JP" sz="2000" dirty="0" smtClean="0">
                <a:latin typeface="メイリオ" panose="020B0604030504040204" pitchFamily="50" charset="-128"/>
                <a:ea typeface="メイリオ" panose="020B0604030504040204" pitchFamily="50" charset="-128"/>
              </a:rPr>
              <a:t>E-mail</a:t>
            </a:r>
            <a:r>
              <a:rPr lang="ja-JP" altLang="en-US" sz="2000" dirty="0" smtClean="0">
                <a:latin typeface="メイリオ" panose="020B0604030504040204" pitchFamily="50" charset="-128"/>
                <a:ea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　　　　　  </a:t>
            </a:r>
            <a:r>
              <a:rPr lang="en-US" altLang="ja-JP" sz="2000" dirty="0" smtClean="0">
                <a:latin typeface="メイリオ" panose="020B0604030504040204" pitchFamily="50" charset="-128"/>
                <a:ea typeface="メイリオ" panose="020B0604030504040204" pitchFamily="50" charset="-128"/>
              </a:rPr>
              <a:t>kodomosien@city.tomakomai.hokkaido.jp</a:t>
            </a:r>
            <a:endParaRPr lang="en-US" altLang="ja-JP" sz="2000" dirty="0">
              <a:latin typeface="メイリオ" panose="020B0604030504040204" pitchFamily="50" charset="-128"/>
              <a:ea typeface="メイリオ" panose="020B0604030504040204" pitchFamily="50" charset="-128"/>
            </a:endParaRPr>
          </a:p>
          <a:p>
            <a:pPr algn="l"/>
            <a:endParaRPr lang="ja-JP" altLang="en-US" sz="2000" dirty="0">
              <a:latin typeface="メイリオ" panose="020B0604030504040204" pitchFamily="50" charset="-128"/>
              <a:ea typeface="メイリオ" panose="020B0604030504040204" pitchFamily="50" charset="-128"/>
            </a:endParaRPr>
          </a:p>
        </p:txBody>
      </p:sp>
      <p:sp>
        <p:nvSpPr>
          <p:cNvPr id="39" name="サブタイトル 6"/>
          <p:cNvSpPr txBox="1">
            <a:spLocks/>
          </p:cNvSpPr>
          <p:nvPr/>
        </p:nvSpPr>
        <p:spPr>
          <a:xfrm>
            <a:off x="262269" y="14667758"/>
            <a:ext cx="5415517" cy="1068828"/>
          </a:xfrm>
          <a:prstGeom prst="rect">
            <a:avLst/>
          </a:prstGeom>
        </p:spPr>
        <p:txBody>
          <a:bodyPr vert="horz" lIns="91440" tIns="45720" rIns="91440" bIns="45720" rtlCol="0">
            <a:noAutofit/>
          </a:bodyPr>
          <a:lstStyle>
            <a:lvl1pPr marL="0" indent="0" algn="ctr" defTabSz="1219170" rtl="0" eaLnBrk="1" latinLnBrk="0" hangingPunct="1">
              <a:lnSpc>
                <a:spcPct val="90000"/>
              </a:lnSpc>
              <a:spcBef>
                <a:spcPts val="1333"/>
              </a:spcBef>
              <a:buFont typeface="Arial" panose="020B0604020202020204" pitchFamily="34" charset="0"/>
              <a:buNone/>
              <a:defRPr kumimoji="1" sz="3200" kern="1200">
                <a:solidFill>
                  <a:schemeClr val="tx1"/>
                </a:solidFill>
                <a:latin typeface="+mn-lt"/>
                <a:ea typeface="+mn-ea"/>
                <a:cs typeface="+mn-cs"/>
              </a:defRPr>
            </a:lvl1pPr>
            <a:lvl2pPr marL="609585" indent="0" algn="ctr" defTabSz="1219170" rtl="0" eaLnBrk="1" latinLnBrk="0" hangingPunct="1">
              <a:lnSpc>
                <a:spcPct val="90000"/>
              </a:lnSpc>
              <a:spcBef>
                <a:spcPts val="667"/>
              </a:spcBef>
              <a:buFont typeface="Arial" panose="020B0604020202020204" pitchFamily="34" charset="0"/>
              <a:buNone/>
              <a:defRPr kumimoji="1" sz="2667" kern="1200">
                <a:solidFill>
                  <a:schemeClr val="tx1"/>
                </a:solidFill>
                <a:latin typeface="+mn-lt"/>
                <a:ea typeface="+mn-ea"/>
                <a:cs typeface="+mn-cs"/>
              </a:defRPr>
            </a:lvl2pPr>
            <a:lvl3pPr marL="1219170" indent="0" algn="ctr" defTabSz="1219170" rtl="0" eaLnBrk="1" latinLnBrk="0" hangingPunct="1">
              <a:lnSpc>
                <a:spcPct val="90000"/>
              </a:lnSpc>
              <a:spcBef>
                <a:spcPts val="667"/>
              </a:spcBef>
              <a:buFont typeface="Arial" panose="020B0604020202020204" pitchFamily="34" charset="0"/>
              <a:buNone/>
              <a:defRPr kumimoji="1" sz="2400" kern="1200">
                <a:solidFill>
                  <a:schemeClr val="tx1"/>
                </a:solidFill>
                <a:latin typeface="+mn-lt"/>
                <a:ea typeface="+mn-ea"/>
                <a:cs typeface="+mn-cs"/>
              </a:defRPr>
            </a:lvl3pPr>
            <a:lvl4pPr marL="1828754"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4pPr>
            <a:lvl5pPr marL="2438339"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5pPr>
            <a:lvl6pPr marL="3047924"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6pPr>
            <a:lvl7pPr marL="3657509"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7pPr>
            <a:lvl8pPr marL="4267093"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8pPr>
            <a:lvl9pPr marL="4876678" indent="0" algn="ctr" defTabSz="1219170" rtl="0" eaLnBrk="1" latinLnBrk="0" hangingPunct="1">
              <a:lnSpc>
                <a:spcPct val="90000"/>
              </a:lnSpc>
              <a:spcBef>
                <a:spcPts val="667"/>
              </a:spcBef>
              <a:buFont typeface="Arial" panose="020B0604020202020204" pitchFamily="34" charset="0"/>
              <a:buNone/>
              <a:defRPr kumimoji="1" sz="2133" kern="1200">
                <a:solidFill>
                  <a:schemeClr val="tx1"/>
                </a:solidFill>
                <a:latin typeface="+mn-lt"/>
                <a:ea typeface="+mn-ea"/>
                <a:cs typeface="+mn-cs"/>
              </a:defRPr>
            </a:lvl9pPr>
          </a:lstStyle>
          <a:p>
            <a:pPr algn="l"/>
            <a:r>
              <a:rPr lang="ja-JP" altLang="en-US" sz="2200" dirty="0" smtClean="0">
                <a:latin typeface="メイリオ" panose="020B0604030504040204" pitchFamily="50" charset="-128"/>
                <a:ea typeface="メイリオ" panose="020B0604030504040204" pitchFamily="50" charset="-128"/>
              </a:rPr>
              <a:t>実績申請書（様式第</a:t>
            </a:r>
            <a:r>
              <a:rPr lang="en-US" altLang="ja-JP" sz="2200" dirty="0" smtClean="0">
                <a:latin typeface="メイリオ" panose="020B0604030504040204" pitchFamily="50" charset="-128"/>
                <a:ea typeface="メイリオ" panose="020B0604030504040204" pitchFamily="50" charset="-128"/>
              </a:rPr>
              <a:t>4</a:t>
            </a:r>
            <a:r>
              <a:rPr lang="ja-JP" altLang="en-US" sz="2200" dirty="0" smtClean="0">
                <a:latin typeface="メイリオ" panose="020B0604030504040204" pitchFamily="50" charset="-128"/>
                <a:ea typeface="メイリオ" panose="020B0604030504040204" pitchFamily="50" charset="-128"/>
              </a:rPr>
              <a:t>号）・事業</a:t>
            </a:r>
            <a:r>
              <a:rPr lang="ja-JP" altLang="en-US" sz="2200" dirty="0">
                <a:latin typeface="メイリオ" panose="020B0604030504040204" pitchFamily="50" charset="-128"/>
                <a:ea typeface="メイリオ" panose="020B0604030504040204" pitchFamily="50" charset="-128"/>
              </a:rPr>
              <a:t>実績</a:t>
            </a:r>
            <a:r>
              <a:rPr lang="ja-JP" altLang="en-US" sz="2200" dirty="0" smtClean="0">
                <a:latin typeface="メイリオ" panose="020B0604030504040204" pitchFamily="50" charset="-128"/>
                <a:ea typeface="メイリオ" panose="020B0604030504040204" pitchFamily="50" charset="-128"/>
              </a:rPr>
              <a:t>書・収支決算書・活動報告書・（該当する場合）情報提供実績書・各種支払いが確認できる書類を提出していただきます</a:t>
            </a:r>
            <a:endParaRPr lang="ja-JP" altLang="en-US" sz="2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5825152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428</TotalTime>
  <Words>321</Words>
  <Application>Microsoft Office PowerPoint</Application>
  <PresentationFormat>ユーザー設定</PresentationFormat>
  <Paragraphs>29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メイリオ</vt:lpstr>
      <vt:lpstr>Arial</vt:lpstr>
      <vt:lpstr>Calibri</vt:lpstr>
      <vt:lpstr>Calibri Light</vt:lpstr>
      <vt:lpstr>Office テーマ</vt:lpstr>
      <vt:lpstr>PowerPoint プレゼンテーション</vt:lpstr>
    </vt:vector>
  </TitlesOfParts>
  <Company>苫小牧市</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阿部　秀明</dc:creator>
  <cp:lastModifiedBy>吉田　浩子</cp:lastModifiedBy>
  <cp:revision>28</cp:revision>
  <cp:lastPrinted>2023-06-30T01:07:14Z</cp:lastPrinted>
  <dcterms:created xsi:type="dcterms:W3CDTF">2022-06-22T05:33:31Z</dcterms:created>
  <dcterms:modified xsi:type="dcterms:W3CDTF">2023-07-04T01:30:37Z</dcterms:modified>
</cp:coreProperties>
</file>