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44" r:id="rId1"/>
  </p:sldMasterIdLst>
  <p:notesMasterIdLst>
    <p:notesMasterId r:id="rId4"/>
  </p:notesMasterIdLst>
  <p:handoutMasterIdLst>
    <p:handoutMasterId r:id="rId5"/>
  </p:handoutMasterIdLst>
  <p:sldIdLst>
    <p:sldId id="401" r:id="rId2"/>
    <p:sldId id="402" r:id="rId3"/>
  </p:sldIdLst>
  <p:sldSz cx="9906000" cy="6858000" type="A4"/>
  <p:notesSz cx="6770688" cy="9902825"/>
  <p:custDataLst>
    <p:tags r:id="rId6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池田　弥希" initials="池田　弥希" lastIdx="3" clrIdx="0">
    <p:extLst>
      <p:ext uri="{19B8F6BF-5375-455C-9EA6-DF929625EA0E}">
        <p15:presenceInfo xmlns:p15="http://schemas.microsoft.com/office/powerpoint/2012/main" userId="S-1-5-21-234592873-931673001-1128347954-83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5"/>
    <a:srgbClr val="206252"/>
    <a:srgbClr val="44C1A3"/>
    <a:srgbClr val="F1958B"/>
    <a:srgbClr val="FF9933"/>
    <a:srgbClr val="FBE3E1"/>
    <a:srgbClr val="FFD5AB"/>
    <a:srgbClr val="FFAE5D"/>
    <a:srgbClr val="ECF6FA"/>
    <a:srgbClr val="C75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82028" autoAdjust="0"/>
  </p:normalViewPr>
  <p:slideViewPr>
    <p:cSldViewPr snapToGrid="0">
      <p:cViewPr varScale="1">
        <p:scale>
          <a:sx n="114" d="100"/>
          <a:sy n="114" d="100"/>
        </p:scale>
        <p:origin x="136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1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4550" cy="497133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34543" y="0"/>
            <a:ext cx="2934549" cy="497133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71877B46-EFCA-404D-AAD6-05B3A3BDFB4A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05692"/>
            <a:ext cx="2934550" cy="497133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34543" y="9405692"/>
            <a:ext cx="2934549" cy="497133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7569A9C6-A173-4BF4-BF38-54B10877AA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194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6" y="4"/>
            <a:ext cx="2934550" cy="497133"/>
          </a:xfrm>
          <a:prstGeom prst="rect">
            <a:avLst/>
          </a:prstGeom>
        </p:spPr>
        <p:txBody>
          <a:bodyPr vert="horz" lIns="91697" tIns="45844" rIns="91697" bIns="4584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4547" y="4"/>
            <a:ext cx="2934549" cy="497133"/>
          </a:xfrm>
          <a:prstGeom prst="rect">
            <a:avLst/>
          </a:prstGeom>
        </p:spPr>
        <p:txBody>
          <a:bodyPr vert="horz" lIns="91697" tIns="45844" rIns="91697" bIns="45844" rtlCol="0"/>
          <a:lstStyle>
            <a:lvl1pPr algn="r">
              <a:defRPr sz="1100"/>
            </a:lvl1pPr>
          </a:lstStyle>
          <a:p>
            <a:fld id="{35264442-AD43-4DCC-98EF-EF727E841757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9963" y="1238250"/>
            <a:ext cx="4830762" cy="3344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7" tIns="45844" rIns="91697" bIns="458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6608" y="4765787"/>
            <a:ext cx="5417508" cy="3898988"/>
          </a:xfrm>
          <a:prstGeom prst="rect">
            <a:avLst/>
          </a:prstGeom>
        </p:spPr>
        <p:txBody>
          <a:bodyPr vert="horz" lIns="91697" tIns="45844" rIns="91697" bIns="458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6" y="9405693"/>
            <a:ext cx="2934550" cy="497133"/>
          </a:xfrm>
          <a:prstGeom prst="rect">
            <a:avLst/>
          </a:prstGeom>
        </p:spPr>
        <p:txBody>
          <a:bodyPr vert="horz" lIns="91697" tIns="45844" rIns="91697" bIns="4584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4547" y="9405693"/>
            <a:ext cx="2934549" cy="497133"/>
          </a:xfrm>
          <a:prstGeom prst="rect">
            <a:avLst/>
          </a:prstGeom>
        </p:spPr>
        <p:txBody>
          <a:bodyPr vert="horz" lIns="91697" tIns="45844" rIns="91697" bIns="45844" rtlCol="0" anchor="b"/>
          <a:lstStyle>
            <a:lvl1pPr algn="r">
              <a:defRPr sz="1100"/>
            </a:lvl1pPr>
          </a:lstStyle>
          <a:p>
            <a:fld id="{0C611C4F-4E96-40F2-BD30-403D61C7C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9645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5A60-8211-4805-8A1F-55E81A0CB999}" type="datetime1">
              <a:rPr lang="ja-JP" altLang="en-US" smtClean="0"/>
              <a:t>2025/2/18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376304" y="6656107"/>
            <a:ext cx="550333" cy="168804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376304" y="6656107"/>
            <a:ext cx="550333" cy="168804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F62CC-60B5-4B48-9C10-D31DC89CDABC}" type="slidenum">
              <a:rPr lang="ja-JP" altLang="en-US" sz="1200" smtClean="0">
                <a:solidFill>
                  <a:prstClr val="black"/>
                </a:solidFill>
              </a:rPr>
              <a:pPr/>
              <a:t>‹#›</a:t>
            </a:fld>
            <a:endParaRPr lang="ja-JP" altLang="en-US" sz="1200" dirty="0">
              <a:solidFill>
                <a:prstClr val="black"/>
              </a:solidFill>
            </a:endParaRPr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9451975" y="6824911"/>
            <a:ext cx="39899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08" y="-524002"/>
            <a:ext cx="8172450" cy="1429936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295E-A2FD-45FD-8864-7A7DF86AD0CB}" type="datetime1">
              <a:rPr lang="ja-JP" altLang="en-US" smtClean="0"/>
              <a:t>2025/2/18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62CC-60B5-4B48-9C10-D31DC89CDAB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539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9984-1B39-4FD6-9FC1-28A677D14061}" type="datetime1">
              <a:rPr lang="ja-JP" altLang="en-US" smtClean="0"/>
              <a:t>2025/2/18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62CC-60B5-4B48-9C10-D31DC89CDAB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696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8489-EDDB-4F8B-969A-65D71113C6DA}" type="datetime1">
              <a:rPr lang="ja-JP" altLang="en-US" smtClean="0"/>
              <a:t>2025/2/18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7E6C-C0B0-40C5-A101-5DA181EECD0C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テキスト ボックス 31">
            <a:extLst>
              <a:ext uri="{FF2B5EF4-FFF2-40B4-BE49-F238E27FC236}">
                <a16:creationId xmlns:a16="http://schemas.microsoft.com/office/drawing/2014/main" id="{04CBDF49-1F5F-4E01-BF66-87F176475ED9}"/>
              </a:ext>
            </a:extLst>
          </p:cNvPr>
          <p:cNvSpPr txBox="1"/>
          <p:nvPr userDrawn="1"/>
        </p:nvSpPr>
        <p:spPr>
          <a:xfrm>
            <a:off x="6199856" y="137088"/>
            <a:ext cx="3621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b="1" dirty="0">
                <a:solidFill>
                  <a:schemeClr val="bg1"/>
                </a:solidFill>
                <a:latin typeface="+mj-ea"/>
                <a:ea typeface="+mj-ea"/>
              </a:rPr>
              <a:t>TEAM</a:t>
            </a:r>
            <a:r>
              <a:rPr lang="ja-JP" altLang="en-US" sz="16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1" lang="ja-JP" altLang="en-US" sz="1600" b="1" dirty="0">
                <a:solidFill>
                  <a:schemeClr val="bg1"/>
                </a:solidFill>
                <a:latin typeface="+mj-ea"/>
                <a:ea typeface="+mj-ea"/>
              </a:rPr>
              <a:t>ゼロカーボンいぶり＠</a:t>
            </a:r>
            <a:r>
              <a:rPr lang="ja-JP" altLang="en-US" sz="1600" b="1" dirty="0">
                <a:solidFill>
                  <a:schemeClr val="bg1"/>
                </a:solidFill>
                <a:latin typeface="+mj-ea"/>
                <a:ea typeface="+mj-ea"/>
              </a:rPr>
              <a:t>とまこまい</a:t>
            </a:r>
            <a:endParaRPr kumimoji="1" lang="ja-JP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052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AFD1-C80B-42F5-BB3A-7BE04257C723}" type="datetime1">
              <a:rPr lang="ja-JP" altLang="en-US" smtClean="0"/>
              <a:t>2025/2/18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62CC-60B5-4B48-9C10-D31DC89CDAB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2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645B-80DD-4E68-8E84-DD672259D799}" type="datetime1">
              <a:rPr lang="ja-JP" altLang="en-US" smtClean="0"/>
              <a:t>2025/2/18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62CC-60B5-4B48-9C10-D31DC89CDAB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156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E999-3D83-44B6-8620-D66374D2E837}" type="datetime1">
              <a:rPr lang="ja-JP" altLang="en-US" smtClean="0"/>
              <a:t>2025/2/18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62CC-60B5-4B48-9C10-D31DC89CDAB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706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08" y="-524002"/>
            <a:ext cx="8172450" cy="1429936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3687-DD96-4CE7-99BA-1F4398FF571C}" type="datetime1">
              <a:rPr lang="ja-JP" altLang="en-US" smtClean="0"/>
              <a:t>2025/2/18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0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7854-E3D2-41CF-84D2-A3F415681049}" type="datetime1">
              <a:rPr lang="ja-JP" altLang="en-US" smtClean="0"/>
              <a:t>2025/2/18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62CC-60B5-4B48-9C10-D31DC89CDAB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339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F4C015FB-8C62-499E-B6A2-9C487683E965}" type="datetime1">
              <a:rPr lang="ja-JP" altLang="en-US" smtClean="0"/>
              <a:t>2025/2/18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ja-JP" altLang="en-US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4F62CC-60B5-4B48-9C10-D31DC89CDABC}" type="slidenum">
              <a:rPr lang="ja-JP" altLang="en-US" smtClean="0">
                <a:solidFill>
                  <a:srgbClr val="455F51"/>
                </a:solidFill>
              </a:rPr>
              <a:pPr/>
              <a:t>‹#›</a:t>
            </a:fld>
            <a:endParaRPr lang="ja-JP" altLang="en-US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3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CF04-4FC5-45C9-A1EE-FF908C986799}" type="datetime1">
              <a:rPr lang="ja-JP" altLang="en-US" smtClean="0"/>
              <a:t>2025/2/18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62CC-60B5-4B48-9C10-D31DC89CDAB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141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D00755-E82F-46B9-A3E9-7ED12C55EF26}" type="datetime1">
              <a:rPr lang="ja-JP" altLang="en-US" smtClean="0"/>
              <a:t>2025/2/18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aphicFrame>
        <p:nvGraphicFramePr>
          <p:cNvPr id="11" name="オブジェクト 10" hidden="1">
            <a:extLst>
              <a:ext uri="{FF2B5EF4-FFF2-40B4-BE49-F238E27FC236}">
                <a16:creationId xmlns:a16="http://schemas.microsoft.com/office/drawing/2014/main" id="{71FB413C-9215-4FBD-9469-067E7C2D0A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think-cell スライド" r:id="rId15" imgW="360" imgH="360" progId="TCLayout.ActiveDocument.1">
                  <p:embed/>
                </p:oleObj>
              </mc:Choice>
              <mc:Fallback>
                <p:oleObj name="think-cell スライド" r:id="rId1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/>
          <p:nvPr userDrawn="1"/>
        </p:nvSpPr>
        <p:spPr>
          <a:xfrm>
            <a:off x="0" y="82800"/>
            <a:ext cx="9906000" cy="490778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159C913-FFE1-4684-B38C-A09DF66CCC1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8311"/>
            <a:ext cx="648395" cy="6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 idx="4294967295"/>
          </p:nvPr>
        </p:nvSpPr>
        <p:spPr>
          <a:xfrm>
            <a:off x="653440" y="119703"/>
            <a:ext cx="7804760" cy="3924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z="2400" b="1" dirty="0">
                <a:solidFill>
                  <a:schemeClr val="bg1">
                    <a:lumMod val="9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（事業者名を記載）</a:t>
            </a: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43025"/>
              </p:ext>
            </p:extLst>
          </p:nvPr>
        </p:nvGraphicFramePr>
        <p:xfrm>
          <a:off x="165099" y="2988521"/>
          <a:ext cx="44650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設立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　　</a:t>
                      </a:r>
                      <a:r>
                        <a:rPr kumimoji="1" lang="ja-JP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　　年（　　　　年）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09789"/>
              </p:ext>
            </p:extLst>
          </p:nvPr>
        </p:nvGraphicFramePr>
        <p:xfrm>
          <a:off x="165099" y="3438525"/>
          <a:ext cx="453072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6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所在地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0" dirty="0"/>
                        <a:t>　　</a:t>
                      </a:r>
                      <a:endParaRPr kumimoji="1" lang="ja-JP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608649"/>
              </p:ext>
            </p:extLst>
          </p:nvPr>
        </p:nvGraphicFramePr>
        <p:xfrm>
          <a:off x="169600" y="3766899"/>
          <a:ext cx="453072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連絡先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　</a:t>
                      </a:r>
                      <a:r>
                        <a:rPr kumimoji="1" lang="ja-JP" altLang="en-US" sz="1600" dirty="0"/>
                        <a:t>　</a:t>
                      </a:r>
                      <a:endParaRPr kumimoji="1" lang="ja-JP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55355"/>
              </p:ext>
            </p:extLst>
          </p:nvPr>
        </p:nvGraphicFramePr>
        <p:xfrm>
          <a:off x="165099" y="4556098"/>
          <a:ext cx="4530725" cy="211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14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概要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〇〇〇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〇〇〇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〇〇〇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減算記号 21"/>
          <p:cNvSpPr/>
          <p:nvPr/>
        </p:nvSpPr>
        <p:spPr>
          <a:xfrm>
            <a:off x="-676275" y="2886075"/>
            <a:ext cx="6324599" cy="85725"/>
          </a:xfrm>
          <a:prstGeom prst="mathMin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1450" y="2575595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206252"/>
                </a:solidFill>
              </a:rPr>
              <a:t>会社概要</a:t>
            </a:r>
          </a:p>
        </p:txBody>
      </p:sp>
      <p:graphicFrame>
        <p:nvGraphicFramePr>
          <p:cNvPr id="43" name="表 42"/>
          <p:cNvGraphicFramePr>
            <a:graphicFrameLocks noGrp="1"/>
          </p:cNvGraphicFramePr>
          <p:nvPr/>
        </p:nvGraphicFramePr>
        <p:xfrm>
          <a:off x="169600" y="4159382"/>
          <a:ext cx="453072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ＨＰ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　</a:t>
                      </a:r>
                      <a:endParaRPr kumimoji="1" lang="ja-JP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1 つの角を切り取った四角形 28"/>
          <p:cNvSpPr/>
          <p:nvPr/>
        </p:nvSpPr>
        <p:spPr>
          <a:xfrm>
            <a:off x="5126304" y="1067716"/>
            <a:ext cx="4646345" cy="4032790"/>
          </a:xfrm>
          <a:prstGeom prst="snip1Rect">
            <a:avLst>
              <a:gd name="adj" fmla="val 5039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43499" y="571500"/>
            <a:ext cx="2028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206252"/>
                </a:solidFill>
              </a:rPr>
              <a:t>現在の取り組み</a:t>
            </a:r>
            <a:endParaRPr kumimoji="1" lang="ja-JP" altLang="en-US" sz="2000" dirty="0">
              <a:solidFill>
                <a:srgbClr val="206252"/>
              </a:solidFill>
            </a:endParaRPr>
          </a:p>
        </p:txBody>
      </p:sp>
      <p:sp>
        <p:nvSpPr>
          <p:cNvPr id="35" name="1 つの角を切り取った四角形 34"/>
          <p:cNvSpPr/>
          <p:nvPr/>
        </p:nvSpPr>
        <p:spPr>
          <a:xfrm>
            <a:off x="5250314" y="4423895"/>
            <a:ext cx="4397026" cy="555145"/>
          </a:xfrm>
          <a:prstGeom prst="snip1Rect">
            <a:avLst>
              <a:gd name="adj" fmla="val 5039"/>
            </a:avLst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39" name="テキスト ボックス 8">
            <a:extLst>
              <a:ext uri="{FF2B5EF4-FFF2-40B4-BE49-F238E27FC236}">
                <a16:creationId xmlns:a16="http://schemas.microsoft.com/office/drawing/2014/main" id="{ABC54280-FCB3-824A-8ADD-CF6764B9F5F6}"/>
              </a:ext>
            </a:extLst>
          </p:cNvPr>
          <p:cNvSpPr txBox="1"/>
          <p:nvPr/>
        </p:nvSpPr>
        <p:spPr>
          <a:xfrm>
            <a:off x="5750378" y="4223840"/>
            <a:ext cx="329059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ln w="0">
                  <a:solidFill>
                    <a:srgbClr val="F23217"/>
                  </a:solidFill>
                  <a:prstDash val="solid"/>
                </a:ln>
                <a:solidFill>
                  <a:srgbClr val="F0311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ここがすごい！ＰＲポイント！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5126304" y="5193030"/>
            <a:ext cx="4646346" cy="1474469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928977" y="5815307"/>
            <a:ext cx="1612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コメントひとこと</a:t>
            </a:r>
          </a:p>
        </p:txBody>
      </p:sp>
      <p:sp>
        <p:nvSpPr>
          <p:cNvPr id="46" name="減算記号 45"/>
          <p:cNvSpPr/>
          <p:nvPr/>
        </p:nvSpPr>
        <p:spPr>
          <a:xfrm>
            <a:off x="4257675" y="933451"/>
            <a:ext cx="6343650" cy="66674"/>
          </a:xfrm>
          <a:prstGeom prst="mathMin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5646055-05DF-4D8F-97A4-EAEDEBF5B040}"/>
              </a:ext>
            </a:extLst>
          </p:cNvPr>
          <p:cNvSpPr/>
          <p:nvPr/>
        </p:nvSpPr>
        <p:spPr>
          <a:xfrm>
            <a:off x="172148" y="664846"/>
            <a:ext cx="4646345" cy="1910750"/>
          </a:xfrm>
          <a:prstGeom prst="rect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事業所外観等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34032C-75C2-40B3-9944-E40318F8076C}"/>
              </a:ext>
            </a:extLst>
          </p:cNvPr>
          <p:cNvSpPr txBox="1"/>
          <p:nvPr/>
        </p:nvSpPr>
        <p:spPr>
          <a:xfrm>
            <a:off x="2667700" y="4227724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URL</a:t>
            </a:r>
            <a:endParaRPr kumimoji="1" lang="ja-JP" altLang="en-US" sz="12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3316A77-4206-4DA1-BAFD-0D12458B714F}"/>
              </a:ext>
            </a:extLst>
          </p:cNvPr>
          <p:cNvSpPr txBox="1"/>
          <p:nvPr/>
        </p:nvSpPr>
        <p:spPr>
          <a:xfrm>
            <a:off x="2569218" y="382100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電話番号</a:t>
            </a:r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2CA9C8-9060-4B2B-B5F2-F08F5FC1C8A5}"/>
              </a:ext>
            </a:extLst>
          </p:cNvPr>
          <p:cNvSpPr txBox="1"/>
          <p:nvPr/>
        </p:nvSpPr>
        <p:spPr>
          <a:xfrm>
            <a:off x="5250313" y="5243285"/>
            <a:ext cx="17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u="sng" dirty="0"/>
              <a:t>担当者からのコメント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8562D6-5FDC-4420-94E5-1B554BA1A1B4}"/>
              </a:ext>
            </a:extLst>
          </p:cNvPr>
          <p:cNvSpPr txBox="1"/>
          <p:nvPr/>
        </p:nvSpPr>
        <p:spPr>
          <a:xfrm>
            <a:off x="5250313" y="2647723"/>
            <a:ext cx="4586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highlight>
                  <a:srgbClr val="C0C0C0"/>
                </a:highlight>
              </a:rPr>
              <a:t>取り組みの記載と関連する画像を添付してください（何でも</a:t>
            </a:r>
            <a:r>
              <a:rPr kumimoji="1" lang="en-US" altLang="ja-JP" sz="1200" dirty="0">
                <a:highlight>
                  <a:srgbClr val="C0C0C0"/>
                </a:highlight>
              </a:rPr>
              <a:t>OK</a:t>
            </a:r>
            <a:r>
              <a:rPr kumimoji="1" lang="ja-JP" altLang="en-US" sz="1200" dirty="0">
                <a:highlight>
                  <a:srgbClr val="C0C0C0"/>
                </a:highlight>
              </a:rPr>
              <a:t>です！）</a:t>
            </a:r>
          </a:p>
        </p:txBody>
      </p:sp>
    </p:spTree>
    <p:extLst>
      <p:ext uri="{BB962C8B-B14F-4D97-AF65-F5344CB8AC3E}">
        <p14:creationId xmlns:p14="http://schemas.microsoft.com/office/powerpoint/2010/main" val="276086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 idx="4294967295"/>
          </p:nvPr>
        </p:nvSpPr>
        <p:spPr>
          <a:xfrm>
            <a:off x="478206" y="126569"/>
            <a:ext cx="6518884" cy="327750"/>
          </a:xfrm>
          <a:prstGeom prst="rect">
            <a:avLst/>
          </a:prstGeom>
        </p:spPr>
        <p:txBody>
          <a:bodyPr/>
          <a:lstStyle/>
          <a:p>
            <a:r>
              <a:rPr lang="en-US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記載例</a:t>
            </a:r>
            <a:r>
              <a:rPr lang="en-US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2400" b="1" dirty="0">
                <a:solidFill>
                  <a:schemeClr val="bg1">
                    <a:lumMod val="9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苫小牧市役所</a:t>
            </a:r>
            <a:endParaRPr kumimoji="1" lang="ja-JP" altLang="en-US" sz="2400" b="1" dirty="0">
              <a:solidFill>
                <a:schemeClr val="bg1">
                  <a:lumMod val="9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74923"/>
              </p:ext>
            </p:extLst>
          </p:nvPr>
        </p:nvGraphicFramePr>
        <p:xfrm>
          <a:off x="165099" y="2988521"/>
          <a:ext cx="44650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設立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1902</a:t>
                      </a:r>
                      <a:r>
                        <a:rPr kumimoji="1" lang="ja-JP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年（明治</a:t>
                      </a:r>
                      <a:r>
                        <a:rPr kumimoji="1" lang="en-US" altLang="ja-JP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35</a:t>
                      </a:r>
                      <a:r>
                        <a:rPr kumimoji="1" lang="ja-JP" alt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年）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1272"/>
              </p:ext>
            </p:extLst>
          </p:nvPr>
        </p:nvGraphicFramePr>
        <p:xfrm>
          <a:off x="165099" y="3438525"/>
          <a:ext cx="453072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6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所在地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</a:rPr>
                        <a:t> 苫小牧市旭町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</a:rPr>
                        <a:t>4-5-6</a:t>
                      </a:r>
                      <a:endParaRPr kumimoji="1" lang="ja-JP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/>
        </p:nvGraphicFramePr>
        <p:xfrm>
          <a:off x="169600" y="3766899"/>
          <a:ext cx="453072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連絡先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　</a:t>
                      </a:r>
                      <a:r>
                        <a:rPr kumimoji="1" lang="ja-JP" altLang="en-US" sz="1600" dirty="0"/>
                        <a:t>　</a:t>
                      </a:r>
                      <a:endParaRPr kumimoji="1" lang="ja-JP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851000"/>
              </p:ext>
            </p:extLst>
          </p:nvPr>
        </p:nvGraphicFramePr>
        <p:xfrm>
          <a:off x="165099" y="4556098"/>
          <a:ext cx="4530725" cy="211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14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概要</a:t>
                      </a:r>
                      <a:endParaRPr kumimoji="1" lang="en-US" altLang="ja-JP" dirty="0"/>
                    </a:p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</a:rPr>
                        <a:t>万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</a:rPr>
                        <a:t>千人が暮らす、北海道で４番目に人口が多い都市です。</a:t>
                      </a:r>
                      <a:endParaRPr lang="en-US" altLang="ja-JP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</a:rPr>
                        <a:t>国際拠点港湾である「苫小牧港」と北海道の空の玄関口「新千歳空港」のダブルポートを擁する交通の要衝として、 多様な産業が集積しています。</a:t>
                      </a:r>
                      <a:endParaRPr lang="en-US" altLang="ja-JP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2050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年ゼロカーボンシティへの挑戦を宣言しています。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減算記号 21"/>
          <p:cNvSpPr/>
          <p:nvPr/>
        </p:nvSpPr>
        <p:spPr>
          <a:xfrm>
            <a:off x="-676275" y="2886075"/>
            <a:ext cx="6324599" cy="85725"/>
          </a:xfrm>
          <a:prstGeom prst="mathMin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1450" y="2583984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206252"/>
                </a:solidFill>
              </a:rPr>
              <a:t>会社概要</a:t>
            </a:r>
          </a:p>
        </p:txBody>
      </p:sp>
      <p:graphicFrame>
        <p:nvGraphicFramePr>
          <p:cNvPr id="43" name="表 42"/>
          <p:cNvGraphicFramePr>
            <a:graphicFrameLocks noGrp="1"/>
          </p:cNvGraphicFramePr>
          <p:nvPr/>
        </p:nvGraphicFramePr>
        <p:xfrm>
          <a:off x="169600" y="4159382"/>
          <a:ext cx="453072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ＨＰ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　</a:t>
                      </a:r>
                      <a:endParaRPr kumimoji="1" lang="ja-JP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1 つの角を切り取った四角形 28"/>
          <p:cNvSpPr/>
          <p:nvPr/>
        </p:nvSpPr>
        <p:spPr>
          <a:xfrm>
            <a:off x="5126304" y="1067715"/>
            <a:ext cx="4646345" cy="4073843"/>
          </a:xfrm>
          <a:prstGeom prst="snip1Rect">
            <a:avLst>
              <a:gd name="adj" fmla="val 5039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43499" y="571500"/>
            <a:ext cx="2028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206252"/>
                </a:solidFill>
              </a:rPr>
              <a:t>現在の取り組み</a:t>
            </a:r>
            <a:endParaRPr kumimoji="1" lang="ja-JP" altLang="en-US" sz="2000" dirty="0">
              <a:solidFill>
                <a:srgbClr val="206252"/>
              </a:solidFill>
            </a:endParaRPr>
          </a:p>
        </p:txBody>
      </p:sp>
      <p:sp>
        <p:nvSpPr>
          <p:cNvPr id="35" name="1 つの角を切り取った四角形 34"/>
          <p:cNvSpPr/>
          <p:nvPr/>
        </p:nvSpPr>
        <p:spPr>
          <a:xfrm>
            <a:off x="5234884" y="4430532"/>
            <a:ext cx="4485069" cy="612003"/>
          </a:xfrm>
          <a:prstGeom prst="snip1Rect">
            <a:avLst>
              <a:gd name="adj" fmla="val 5039"/>
            </a:avLst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39" name="テキスト ボックス 8">
            <a:extLst>
              <a:ext uri="{FF2B5EF4-FFF2-40B4-BE49-F238E27FC236}">
                <a16:creationId xmlns:a16="http://schemas.microsoft.com/office/drawing/2014/main" id="{ABC54280-FCB3-824A-8ADD-CF6764B9F5F6}"/>
              </a:ext>
            </a:extLst>
          </p:cNvPr>
          <p:cNvSpPr txBox="1"/>
          <p:nvPr/>
        </p:nvSpPr>
        <p:spPr>
          <a:xfrm>
            <a:off x="5750378" y="4159086"/>
            <a:ext cx="329059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ln w="0">
                  <a:solidFill>
                    <a:srgbClr val="F23217"/>
                  </a:solidFill>
                  <a:prstDash val="solid"/>
                </a:ln>
                <a:solidFill>
                  <a:srgbClr val="F0311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ここがすごい！ＰＲポイント！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5133974" y="5243284"/>
            <a:ext cx="4646345" cy="1504545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41924" y="5526433"/>
            <a:ext cx="3442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本市では令和５・６年度に「ゼロカーボン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×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ゼロごみ大作戦」を展開するなどまちぐるみでゼロカーボンに取り組んでいます。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今後も市・事業者・市民が連携、協力し、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2050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年ゼロカーボンシティの実現に向けて「オール苫小牧」でチャレンジしてきます！　</a:t>
            </a:r>
            <a:endParaRPr kumimoji="1" lang="ja-JP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減算記号 45"/>
          <p:cNvSpPr/>
          <p:nvPr/>
        </p:nvSpPr>
        <p:spPr>
          <a:xfrm>
            <a:off x="4257675" y="933451"/>
            <a:ext cx="6343650" cy="66674"/>
          </a:xfrm>
          <a:prstGeom prst="mathMin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3316A77-4206-4DA1-BAFD-0D12458B714F}"/>
              </a:ext>
            </a:extLst>
          </p:cNvPr>
          <p:cNvSpPr txBox="1"/>
          <p:nvPr/>
        </p:nvSpPr>
        <p:spPr>
          <a:xfrm>
            <a:off x="1548107" y="3793774"/>
            <a:ext cx="2153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TEL</a:t>
            </a:r>
            <a:r>
              <a:rPr lang="ja-JP" altLang="en-US" sz="1600" dirty="0"/>
              <a:t>　</a:t>
            </a:r>
            <a:r>
              <a:rPr lang="en-US" altLang="ja-JP" sz="1600" dirty="0"/>
              <a:t>0144-32-6111</a:t>
            </a:r>
            <a:endParaRPr kumimoji="1" lang="ja-JP" altLang="en-US" sz="1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BF9A8B-5C2E-431D-8C3B-9F9C493682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0" b="12264"/>
          <a:stretch/>
        </p:blipFill>
        <p:spPr>
          <a:xfrm>
            <a:off x="584726" y="706202"/>
            <a:ext cx="3565958" cy="189488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08A66B9-79B6-497D-8E8A-832F4A370209}"/>
              </a:ext>
            </a:extLst>
          </p:cNvPr>
          <p:cNvSpPr txBox="1"/>
          <p:nvPr/>
        </p:nvSpPr>
        <p:spPr>
          <a:xfrm>
            <a:off x="3229761" y="13254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91D947-12D3-4D3F-AAFC-417CAAC13674}"/>
              </a:ext>
            </a:extLst>
          </p:cNvPr>
          <p:cNvSpPr txBox="1"/>
          <p:nvPr/>
        </p:nvSpPr>
        <p:spPr>
          <a:xfrm>
            <a:off x="1557469" y="4196310"/>
            <a:ext cx="30909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https://www.city.tomakomai.hokkaido.jp/</a:t>
            </a:r>
            <a:endParaRPr kumimoji="1" lang="ja-JP" altLang="en-US" sz="11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163A80C-F710-48A6-AD70-0A9A9EAAA0CD}"/>
              </a:ext>
            </a:extLst>
          </p:cNvPr>
          <p:cNvSpPr txBox="1"/>
          <p:nvPr/>
        </p:nvSpPr>
        <p:spPr>
          <a:xfrm>
            <a:off x="5174122" y="1132344"/>
            <a:ext cx="461593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公用車に</a:t>
            </a:r>
            <a:r>
              <a:rPr kumimoji="1"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ラッピング</a:t>
            </a:r>
            <a:r>
              <a:rPr kumimoji="1"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EV</a:t>
            </a:r>
            <a:r>
              <a:rPr kumimoji="1"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を３台導入</a:t>
            </a:r>
            <a:endParaRPr kumimoji="1" lang="en-US" altLang="ja-JP" sz="1400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公共施設</a:t>
            </a:r>
            <a:r>
              <a:rPr kumimoji="1" lang="en-US" altLang="ja-JP" sz="14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か所に</a:t>
            </a:r>
            <a:r>
              <a:rPr kumimoji="1" lang="en-US" altLang="ja-JP" sz="14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PPA</a:t>
            </a:r>
            <a:r>
              <a:rPr kumimoji="1"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による</a:t>
            </a:r>
            <a:r>
              <a:rPr kumimoji="1"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太陽光発電設備</a:t>
            </a:r>
            <a:r>
              <a:rPr kumimoji="1"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を導入</a:t>
            </a:r>
            <a:endParaRPr kumimoji="1" lang="en-US" altLang="ja-JP" sz="1400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1400" dirty="0"/>
              <a:t>「</a:t>
            </a:r>
            <a:r>
              <a:rPr lang="ja-JP" altLang="en-US" sz="1400" b="1" dirty="0"/>
              <a:t>脱炭素先行地域</a:t>
            </a:r>
            <a:r>
              <a:rPr lang="ja-JP" altLang="en-US" sz="1400" dirty="0"/>
              <a:t>」に選定</a:t>
            </a:r>
            <a:endParaRPr kumimoji="1" lang="en-US" altLang="ja-JP" sz="1400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令和５・６年度で「</a:t>
            </a:r>
            <a:r>
              <a:rPr kumimoji="1"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ゼロカーボン</a:t>
            </a:r>
            <a:r>
              <a:rPr kumimoji="1"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ゼロごみ大作戦</a:t>
            </a:r>
            <a:r>
              <a:rPr kumimoji="1"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」を展開</a:t>
            </a:r>
            <a:endParaRPr kumimoji="1" lang="en-US" altLang="ja-JP" sz="1400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市内全小中学校で</a:t>
            </a:r>
            <a:r>
              <a:rPr kumimoji="1"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ゼロカーボン出前講座</a:t>
            </a:r>
            <a:r>
              <a:rPr kumimoji="1"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を実施</a:t>
            </a:r>
            <a:endParaRPr kumimoji="1" lang="en-US" altLang="ja-JP" sz="1400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8">
            <a:extLst>
              <a:ext uri="{FF2B5EF4-FFF2-40B4-BE49-F238E27FC236}">
                <a16:creationId xmlns:a16="http://schemas.microsoft.com/office/drawing/2014/main" id="{AD858414-94B7-4EA2-B9EE-2A27A18F49E3}"/>
              </a:ext>
            </a:extLst>
          </p:cNvPr>
          <p:cNvSpPr txBox="1"/>
          <p:nvPr/>
        </p:nvSpPr>
        <p:spPr>
          <a:xfrm>
            <a:off x="5272249" y="4494698"/>
            <a:ext cx="45307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>
                <a:ln w="0">
                  <a:noFill/>
                  <a:prstDash val="solid"/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ハード面（太陽光発電設備の導入など）からソフト面（大作戦事業など環境啓発）まで幅広く取り組みを展開！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505968C-F6EA-40EF-B81C-3C7AE8A72A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2856" b="18077"/>
          <a:stretch/>
        </p:blipFill>
        <p:spPr>
          <a:xfrm>
            <a:off x="8775383" y="5296153"/>
            <a:ext cx="872765" cy="1007709"/>
          </a:xfrm>
          <a:prstGeom prst="ellipse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FA17446-0F72-4185-B3E3-C3E590E8DB6D}"/>
              </a:ext>
            </a:extLst>
          </p:cNvPr>
          <p:cNvSpPr txBox="1"/>
          <p:nvPr/>
        </p:nvSpPr>
        <p:spPr>
          <a:xfrm>
            <a:off x="8709850" y="6259432"/>
            <a:ext cx="10310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/>
              <a:t> </a:t>
            </a:r>
            <a:r>
              <a:rPr kumimoji="1" lang="ja-JP" altLang="en-US" sz="800" dirty="0"/>
              <a:t>ゼロカーボン推進室</a:t>
            </a:r>
            <a:endParaRPr kumimoji="1" lang="en-US" altLang="ja-JP" sz="800" dirty="0"/>
          </a:p>
          <a:p>
            <a:r>
              <a:rPr kumimoji="1" lang="ja-JP" altLang="en-US" sz="900" dirty="0"/>
              <a:t>主事　池田　弥希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3C13EF1-A0BB-4515-B111-EC12E55685C9}"/>
              </a:ext>
            </a:extLst>
          </p:cNvPr>
          <p:cNvSpPr txBox="1"/>
          <p:nvPr/>
        </p:nvSpPr>
        <p:spPr>
          <a:xfrm>
            <a:off x="388299" y="594113"/>
            <a:ext cx="39629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highlight>
                  <a:srgbClr val="FFFF00"/>
                </a:highlight>
              </a:rPr>
              <a:t>①事業所の外観や取り組みを</a:t>
            </a:r>
            <a:r>
              <a:rPr lang="en-US" altLang="ja-JP" sz="1050" dirty="0">
                <a:highlight>
                  <a:srgbClr val="FFFF00"/>
                </a:highlight>
              </a:rPr>
              <a:t>PR</a:t>
            </a:r>
            <a:r>
              <a:rPr lang="ja-JP" altLang="en-US" sz="1050" dirty="0">
                <a:highlight>
                  <a:srgbClr val="FFFF00"/>
                </a:highlight>
              </a:rPr>
              <a:t>する写真など、自由に掲載してください</a:t>
            </a:r>
            <a:endParaRPr kumimoji="1" lang="ja-JP" altLang="en-US" sz="1050" dirty="0">
              <a:highlight>
                <a:srgbClr val="FFFF00"/>
              </a:highlight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9914DD5-9EB0-45B7-AE35-2E6178DAC9CA}"/>
              </a:ext>
            </a:extLst>
          </p:cNvPr>
          <p:cNvSpPr txBox="1"/>
          <p:nvPr/>
        </p:nvSpPr>
        <p:spPr>
          <a:xfrm>
            <a:off x="1278228" y="6598444"/>
            <a:ext cx="2291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highlight>
                  <a:srgbClr val="FFFF00"/>
                </a:highlight>
              </a:rPr>
              <a:t>②事業内容などを簡単に記載してくだい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71555FE-2431-4C0C-9FBB-960164DCD40E}"/>
              </a:ext>
            </a:extLst>
          </p:cNvPr>
          <p:cNvSpPr/>
          <p:nvPr/>
        </p:nvSpPr>
        <p:spPr>
          <a:xfrm>
            <a:off x="8032883" y="546639"/>
            <a:ext cx="1831663" cy="898666"/>
          </a:xfrm>
          <a:prstGeom prst="rect">
            <a:avLst/>
          </a:prstGeom>
          <a:solidFill>
            <a:srgbClr val="FFF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D302FEF-AD56-4E77-B36D-9329B8E7321E}"/>
              </a:ext>
            </a:extLst>
          </p:cNvPr>
          <p:cNvSpPr txBox="1"/>
          <p:nvPr/>
        </p:nvSpPr>
        <p:spPr>
          <a:xfrm>
            <a:off x="8028227" y="547532"/>
            <a:ext cx="194331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③実施している</a:t>
            </a:r>
            <a:r>
              <a:rPr kumimoji="1" lang="ja-JP" altLang="en-US" sz="1050" dirty="0"/>
              <a:t>ゼロカーボンの取り組みを記載してください。（これから取り組む予定でも可）</a:t>
            </a:r>
            <a:endParaRPr kumimoji="1" lang="en-US" altLang="ja-JP" sz="1050" dirty="0"/>
          </a:p>
          <a:p>
            <a:r>
              <a:rPr kumimoji="1" lang="en-US" altLang="ja-JP" sz="1050" dirty="0">
                <a:solidFill>
                  <a:srgbClr val="333333"/>
                </a:solidFill>
                <a:latin typeface="Lucida Grande"/>
              </a:rPr>
              <a:t>※</a:t>
            </a:r>
            <a:r>
              <a:rPr kumimoji="1" lang="ja-JP" altLang="en-US" sz="1050" dirty="0">
                <a:solidFill>
                  <a:srgbClr val="333333"/>
                </a:solidFill>
                <a:latin typeface="Lucida Grande"/>
              </a:rPr>
              <a:t>節電・ごみの分別の徹底など</a:t>
            </a:r>
            <a:r>
              <a:rPr kumimoji="1" lang="ja-JP" altLang="en-US" sz="1050" b="1" dirty="0">
                <a:solidFill>
                  <a:srgbClr val="333333"/>
                </a:solidFill>
                <a:latin typeface="Lucida Grande"/>
              </a:rPr>
              <a:t>身近にできることでも</a:t>
            </a:r>
            <a:r>
              <a:rPr kumimoji="1" lang="en-US" altLang="ja-JP" sz="1050" b="1" dirty="0">
                <a:solidFill>
                  <a:srgbClr val="333333"/>
                </a:solidFill>
                <a:latin typeface="Lucida Grande"/>
              </a:rPr>
              <a:t>OK</a:t>
            </a:r>
            <a:r>
              <a:rPr kumimoji="1" lang="ja-JP" altLang="en-US" sz="1050" dirty="0">
                <a:solidFill>
                  <a:srgbClr val="333333"/>
                </a:solidFill>
                <a:latin typeface="Lucida Grande"/>
              </a:rPr>
              <a:t>です！</a:t>
            </a:r>
            <a:endParaRPr kumimoji="1" lang="en-US" altLang="ja-JP" sz="105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5339565-2489-4E82-B753-B2F934DBFCCB}"/>
              </a:ext>
            </a:extLst>
          </p:cNvPr>
          <p:cNvSpPr txBox="1"/>
          <p:nvPr/>
        </p:nvSpPr>
        <p:spPr>
          <a:xfrm>
            <a:off x="5948803" y="4887642"/>
            <a:ext cx="2893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highlight>
                  <a:srgbClr val="FFFF00"/>
                </a:highlight>
              </a:rPr>
              <a:t>⑤最も伝えたい</a:t>
            </a:r>
            <a:r>
              <a:rPr kumimoji="1" lang="en-US" altLang="ja-JP" sz="1050" dirty="0">
                <a:highlight>
                  <a:srgbClr val="FFFF00"/>
                </a:highlight>
              </a:rPr>
              <a:t>PR</a:t>
            </a:r>
            <a:r>
              <a:rPr kumimoji="1" lang="ja-JP" altLang="en-US" sz="1050" dirty="0">
                <a:highlight>
                  <a:srgbClr val="FFFF00"/>
                </a:highlight>
              </a:rPr>
              <a:t>ポイント</a:t>
            </a:r>
            <a:r>
              <a:rPr lang="ja-JP" altLang="en-US" sz="1050" dirty="0">
                <a:highlight>
                  <a:srgbClr val="FFFF00"/>
                </a:highlight>
              </a:rPr>
              <a:t>があれば</a:t>
            </a:r>
            <a:r>
              <a:rPr kumimoji="1" lang="ja-JP" altLang="en-US" sz="1050" dirty="0">
                <a:highlight>
                  <a:srgbClr val="FFFF00"/>
                </a:highlight>
              </a:rPr>
              <a:t>記載してください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4ACFBE4-72FB-459A-8724-DA4537E68252}"/>
              </a:ext>
            </a:extLst>
          </p:cNvPr>
          <p:cNvSpPr txBox="1"/>
          <p:nvPr/>
        </p:nvSpPr>
        <p:spPr>
          <a:xfrm>
            <a:off x="5337544" y="6575053"/>
            <a:ext cx="43460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highlight>
                  <a:srgbClr val="FFFF00"/>
                </a:highlight>
              </a:rPr>
              <a:t>⑥代表者や担当者からのコメントを記載してください。（顔写真はなしでも可）</a:t>
            </a:r>
            <a:endParaRPr kumimoji="1" lang="ja-JP" altLang="en-US" sz="1050" dirty="0">
              <a:highlight>
                <a:srgbClr val="FFFF00"/>
              </a:highlight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BB8C5B64-82A4-4C6F-B3FB-A9BFA7CFCA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7"/>
          <a:stretch/>
        </p:blipFill>
        <p:spPr>
          <a:xfrm>
            <a:off x="5543549" y="2939494"/>
            <a:ext cx="1781288" cy="1143121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21448A85-BB6C-4934-B971-C8E56965E8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20448" r="12202" b="28745"/>
          <a:stretch/>
        </p:blipFill>
        <p:spPr>
          <a:xfrm>
            <a:off x="7658785" y="2937207"/>
            <a:ext cx="1845055" cy="1149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FF64C1-61F6-47E8-8991-92503FFA0C9F}"/>
              </a:ext>
            </a:extLst>
          </p:cNvPr>
          <p:cNvSpPr txBox="1"/>
          <p:nvPr/>
        </p:nvSpPr>
        <p:spPr>
          <a:xfrm>
            <a:off x="5250313" y="5243285"/>
            <a:ext cx="17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u="sng" dirty="0"/>
              <a:t>担当者からのコメント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D5AEAD6-71E4-4AF2-9267-EC45F6029413}"/>
              </a:ext>
            </a:extLst>
          </p:cNvPr>
          <p:cNvSpPr txBox="1"/>
          <p:nvPr/>
        </p:nvSpPr>
        <p:spPr>
          <a:xfrm>
            <a:off x="5625283" y="3918728"/>
            <a:ext cx="37705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highlight>
                  <a:srgbClr val="FFFF00"/>
                </a:highlight>
              </a:rPr>
              <a:t>④取り組みに関連する画像を添付してください（何でも</a:t>
            </a:r>
            <a:r>
              <a:rPr lang="en-US" altLang="ja-JP" sz="1050" dirty="0">
                <a:highlight>
                  <a:srgbClr val="FFFF00"/>
                </a:highlight>
              </a:rPr>
              <a:t>OK</a:t>
            </a:r>
            <a:r>
              <a:rPr lang="ja-JP" altLang="en-US" sz="1050" dirty="0">
                <a:highlight>
                  <a:srgbClr val="FFFF00"/>
                </a:highlight>
              </a:rPr>
              <a:t>です！）</a:t>
            </a:r>
            <a:endParaRPr kumimoji="1" lang="ja-JP" altLang="en-US" sz="105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40684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レトロスペクト">
  <a:themeElements>
    <a:clrScheme name="ユーザー定義 3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ユーザー定義 1">
      <a:majorFont>
        <a:latin typeface="Calibri Light"/>
        <a:ea typeface="ＭＳ Ｐゴシック"/>
        <a:cs typeface=""/>
      </a:majorFont>
      <a:minorFont>
        <a:latin typeface="Meiryo UI"/>
        <a:ea typeface="Meiryo UI"/>
        <a:cs typeface="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15283</TotalTime>
  <Words>432</Words>
  <Application>Microsoft Office PowerPoint</Application>
  <PresentationFormat>A4 210 x 297 mm</PresentationFormat>
  <Paragraphs>58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Lucida Grande</vt:lpstr>
      <vt:lpstr>Meiryo UI</vt:lpstr>
      <vt:lpstr>ＭＳ Ｐゴシック</vt:lpstr>
      <vt:lpstr>ＭＳ ゴシック</vt:lpstr>
      <vt:lpstr>Arial</vt:lpstr>
      <vt:lpstr>Calibri</vt:lpstr>
      <vt:lpstr>Calibri Light</vt:lpstr>
      <vt:lpstr>1_レトロスペクト</vt:lpstr>
      <vt:lpstr>think-cell スライド</vt:lpstr>
      <vt:lpstr>（事業者名を記載）</vt:lpstr>
      <vt:lpstr>【記載例】苫小牧市役所</vt:lpstr>
    </vt:vector>
  </TitlesOfParts>
  <Company>苫小牧市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沼ノ端クリーンセンターの余剰電力</dc:title>
  <dc:creator>干谷　洋平</dc:creator>
  <cp:lastModifiedBy>池田　弥希</cp:lastModifiedBy>
  <cp:revision>1220</cp:revision>
  <cp:lastPrinted>2023-06-13T10:17:28Z</cp:lastPrinted>
  <dcterms:created xsi:type="dcterms:W3CDTF">2021-11-11T01:36:15Z</dcterms:created>
  <dcterms:modified xsi:type="dcterms:W3CDTF">2025-02-18T03:48:43Z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2021-12-16T06:48:14Z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935f0f66-0f0b-402f-b3bf-f615e22b4d3e</vt:lpwstr>
  </property>
  <property fmtid="{D5CDD505-2E9C-101B-9397-08002B2CF9AE}" pid="8" name="MSIP_Label_ea60d57e-af5b-4752-ac57-3e4f28ca11dc_ContentBits">
    <vt:lpwstr>0</vt:lpwstr>
  </property>
</Properties>
</file>