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1"/>
    <p:sldMasterId id="2147483919" r:id="rId2"/>
  </p:sldMasterIdLst>
  <p:notesMasterIdLst>
    <p:notesMasterId r:id="rId5"/>
  </p:notesMasterIdLst>
  <p:sldIdLst>
    <p:sldId id="300" r:id="rId3"/>
    <p:sldId id="301" r:id="rId4"/>
  </p:sldIdLst>
  <p:sldSz cx="9906000" cy="6858000" type="A4"/>
  <p:notesSz cx="6735763" cy="9866313"/>
  <p:custDataLst>
    <p:tags r:id="rId6"/>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showGuides="1">
      <p:cViewPr varScale="1">
        <p:scale>
          <a:sx n="67" d="100"/>
          <a:sy n="67" d="100"/>
        </p:scale>
        <p:origin x="78" y="1410"/>
      </p:cViewPr>
      <p:guideLst>
        <p:guide pos="3120"/>
        <p:guide orient="horz" pos="2160"/>
      </p:guideLst>
    </p:cSldViewPr>
  </p:slideViewPr>
  <p:notesTextViewPr>
    <p:cViewPr>
      <p:scale>
        <a:sx n="1" d="1"/>
        <a:sy n="1" d="1"/>
      </p:scale>
      <p:origin x="0" y="0"/>
    </p:cViewPr>
  </p:notesTextViewPr>
  <p:notesViewPr>
    <p:cSldViewPr snapToGrid="0" showGuides="1">
      <p:cViewPr varScale="1">
        <p:scale>
          <a:sx n="66" d="100"/>
          <a:sy n="66" d="100"/>
        </p:scale>
        <p:origin x="0" y="0"/>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viewProps" Target="viewProps.xml" />
  <Relationship Id="rId3" Type="http://schemas.openxmlformats.org/officeDocument/2006/relationships/slide" Target="slides/slide1.xml" />
  <Relationship Id="rId7" Type="http://schemas.openxmlformats.org/officeDocument/2006/relationships/presProps" Target="presProps.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6" Type="http://schemas.openxmlformats.org/officeDocument/2006/relationships/tags" Target="tags/tag1.xml" />
  <Relationship Id="rId5" Type="http://schemas.openxmlformats.org/officeDocument/2006/relationships/notesMaster" Target="notesMasters/notesMaster1.xml" />
  <Relationship Id="rId10" Type="http://schemas.openxmlformats.org/officeDocument/2006/relationships/tableStyles" Target="tableStyles.xml" />
  <Relationship Id="rId4" Type="http://schemas.openxmlformats.org/officeDocument/2006/relationships/slide" Target="slides/slide2.xml" />
  <Relationship Id="rId9"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AAE2C4BB-DD5D-4EF0-8811-528209874544}" type="datetimeFigureOut">
              <a:rPr kumimoji="1" lang="ja-JP" altLang="en-US" smtClean="0"/>
              <a:t>2019/7/10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4DE13BB-FCB6-4491-A87D-1E9BA7500F8E}" type="slidenum">
              <a:rPr kumimoji="1" lang="ja-JP" altLang="en-US" smtClean="0"/>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a:t>
            </a:fld>
            <a:endParaRPr kumimoji="1" lang="ja-JP" altLang="en-US"/>
          </a:p>
        </p:txBody>
      </p:sp>
    </p:spTree>
    <p:extLst>
      <p:ext uri="{BB962C8B-B14F-4D97-AF65-F5344CB8AC3E}">
        <p14:creationId xmlns:p14="http://schemas.microsoft.com/office/powerpoint/2010/main" val="245127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a:t>
            </a:fld>
            <a:endParaRPr kumimoji="1" lang="ja-JP" altLang="en-US"/>
          </a:p>
        </p:txBody>
      </p:sp>
    </p:spTree>
    <p:extLst>
      <p:ext uri="{BB962C8B-B14F-4D97-AF65-F5344CB8AC3E}">
        <p14:creationId xmlns:p14="http://schemas.microsoft.com/office/powerpoint/2010/main" val="122044596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
        <p:nvSpPr>
          <p:cNvPr id="8" name="Text Box 9"/>
          <p:cNvSpPr txBox="1">
            <a:spLocks noChangeArrowheads="1"/>
          </p:cNvSpPr>
          <p:nvPr/>
        </p:nvSpPr>
        <p:spPr bwMode="gray">
          <a:xfrm>
            <a:off x="417600" y="6192000"/>
            <a:ext cx="3274935" cy="215444"/>
          </a:xfrm>
          <a:prstGeom prst="rect">
            <a:avLst/>
          </a:prstGeom>
          <a:noFill/>
          <a:ln w="12700" cap="rnd" algn="ctr">
            <a:noFill/>
            <a:miter lim="800000"/>
            <a:headEnd/>
            <a:tailEnd/>
          </a:ln>
          <a:effectLst/>
        </p:spPr>
        <p:txBody>
          <a:bodyPr wrap="none" lIns="0" tIns="0" rIns="0" bIns="0">
            <a:spAutoFit/>
          </a:bodyPr>
          <a:lstStyle/>
          <a:p>
            <a:pPr algn="l">
              <a:lnSpc>
                <a:spcPct val="100000"/>
              </a:lnSpc>
              <a:spcBef>
                <a:spcPts val="0"/>
              </a:spcBef>
              <a:spcAft>
                <a:spcPts val="0"/>
              </a:spcAft>
            </a:pPr>
            <a:r>
              <a:rPr lang="ja-JP" altLang="ja-JP" sz="1400" kern="1200" baseline="0" dirty="0" smtClean="0">
                <a:solidFill>
                  <a:srgbClr val="000000"/>
                </a:solidFill>
                <a:latin typeface="+mn-lt"/>
                <a:ea typeface="+mn-ea"/>
                <a:cs typeface="Arial" charset="0"/>
              </a:rPr>
              <a:t>デロイト トーマツ コンサルティング</a:t>
            </a:r>
            <a:r>
              <a:rPr lang="ja-JP" altLang="en-US" sz="1400" kern="1200" baseline="0" dirty="0" smtClean="0">
                <a:solidFill>
                  <a:srgbClr val="000000"/>
                </a:solidFill>
                <a:latin typeface="+mn-lt"/>
                <a:ea typeface="+mn-ea"/>
                <a:cs typeface="Arial" charset="0"/>
              </a:rPr>
              <a:t>合同</a:t>
            </a:r>
            <a:r>
              <a:rPr lang="ja-JP" altLang="ja-JP" sz="1400" kern="1200" baseline="0" dirty="0" smtClean="0">
                <a:solidFill>
                  <a:srgbClr val="000000"/>
                </a:solidFill>
                <a:latin typeface="+mn-lt"/>
                <a:ea typeface="+mn-ea"/>
                <a:cs typeface="Arial" charset="0"/>
              </a:rPr>
              <a:t>会社</a:t>
            </a:r>
            <a:endParaRPr lang="en-US" altLang="ja-JP" sz="1400" kern="1200" baseline="0" dirty="0">
              <a:solidFill>
                <a:srgbClr val="000000"/>
              </a:solidFill>
              <a:latin typeface="+mn-lt"/>
              <a:ea typeface="+mn-ea"/>
              <a:cs typeface="Arial" charset="0"/>
            </a:endParaRP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a:lvl1pPr>
            <a:lvl2pPr>
              <a:defRPr sz="2200"/>
            </a:lvl2pPr>
            <a:lvl3pPr>
              <a:defRPr sz="2200"/>
            </a:lvl3pPr>
            <a:lvl4pPr>
              <a:defRPr sz="2200"/>
            </a:lvl4pPr>
            <a:lvl5pPr>
              <a:defRPr sz="2200"/>
            </a:lvl5pPr>
          </a:lstStyle>
          <a:p>
            <a:pPr lvl="0"/>
            <a:r>
              <a:rPr kumimoji="1" lang="ja-JP" altLang="en-US" dirty="0" smtClean="0"/>
              <a:t>クライアント社名</a:t>
            </a:r>
            <a:endParaRPr kumimoji="1" lang="ja-JP" altLang="en-US" dirty="0"/>
          </a:p>
        </p:txBody>
      </p:sp>
    </p:spTree>
    <p:extLst>
      <p:ext uri="{BB962C8B-B14F-4D97-AF65-F5344CB8AC3E}">
        <p14:creationId xmlns:p14="http://schemas.microsoft.com/office/powerpoint/2010/main" val="1058155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10"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474616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補足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417000" y="1009580"/>
            <a:ext cx="9072000" cy="456792"/>
          </a:xfrm>
          <a:prstGeom prst="rect">
            <a:avLst/>
          </a:prstGeom>
        </p:spPr>
        <p:txBody>
          <a:bodyPr lIns="72000" tIns="0" rIns="0" bIns="0">
            <a:noAutofit/>
          </a:bodyPr>
          <a:lstStyle>
            <a:lvl1pPr marL="0" indent="0">
              <a:spcBef>
                <a:spcPts val="0"/>
              </a:spcBef>
              <a:defRPr sz="1400" baseline="0">
                <a:solidFill>
                  <a:schemeClr val="tx1"/>
                </a:solidFill>
                <a:latin typeface="+mn-lt"/>
                <a:ea typeface="+mn-ea"/>
                <a:cs typeface="Arial" pitchFamily="34" charset="0"/>
              </a:defRPr>
            </a:lvl1pPr>
          </a:lstStyle>
          <a:p>
            <a:pPr lvl="0"/>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ja-JP" altLang="en-US" dirty="0"/>
          </a:p>
        </p:txBody>
      </p:sp>
      <p:sp>
        <p:nvSpPr>
          <p:cNvPr id="8" name="テキスト プレースホルダー 7"/>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00312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10"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7458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Proposal">
    <p:spTree>
      <p:nvGrpSpPr>
        <p:cNvPr id="1" name=""/>
        <p:cNvGrpSpPr/>
        <p:nvPr/>
      </p:nvGrpSpPr>
      <p:grpSpPr>
        <a:xfrm>
          <a:off x="0" y="0"/>
          <a:ext cx="0" cy="0"/>
          <a:chOff x="0" y="0"/>
          <a:chExt cx="0" cy="0"/>
        </a:xfrm>
      </p:grpSpPr>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2917B94E-3120-478C-8085-A9F2B368A1AE}"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a:xfrm>
            <a:off x="705000" y="6588000"/>
            <a:ext cx="4068000" cy="169200"/>
          </a:xfrm>
        </p:spPr>
        <p:txBody>
          <a:bodyPr/>
          <a:lstStyle>
            <a:lvl1pPr>
              <a:defRPr>
                <a:solidFill>
                  <a:schemeClr val="tx1"/>
                </a:solidFill>
              </a:defRPr>
            </a:lvl1pPr>
          </a:lstStyle>
          <a:p>
            <a:endParaRPr lang="en-GB" altLang="en-GB" dirty="0" smtClean="0"/>
          </a:p>
        </p:txBody>
      </p:sp>
      <p:sp>
        <p:nvSpPr>
          <p:cNvPr id="12" name="テキスト プレースホルダ 5"/>
          <p:cNvSpPr>
            <a:spLocks noGrp="1"/>
          </p:cNvSpPr>
          <p:nvPr>
            <p:ph type="body" sz="quarter" idx="15"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3"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4" name="コンテンツ プレースホルダ 2"/>
          <p:cNvSpPr>
            <a:spLocks noGrp="1"/>
          </p:cNvSpPr>
          <p:nvPr>
            <p:ph idx="17"/>
          </p:nvPr>
        </p:nvSpPr>
        <p:spPr bwMode="gray">
          <a:xfrm>
            <a:off x="5132388" y="1944000"/>
            <a:ext cx="4356000" cy="4356000"/>
          </a:xfrm>
          <a:prstGeom prst="rect">
            <a:avLst/>
          </a:prstGeo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8" hasCustomPrompt="1"/>
          </p:nvPr>
        </p:nvSpPr>
        <p:spPr bwMode="gray">
          <a:xfrm>
            <a:off x="417000" y="1484312"/>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8" name="テキスト プレースホルダー 2"/>
          <p:cNvSpPr>
            <a:spLocks noGrp="1"/>
          </p:cNvSpPr>
          <p:nvPr>
            <p:ph type="body" sz="quarter" idx="19" hasCustomPrompt="1"/>
          </p:nvPr>
        </p:nvSpPr>
        <p:spPr bwMode="gray">
          <a:xfrm>
            <a:off x="5132388" y="1484312"/>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707346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補足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4D9FACC8-259C-46ED-9283-8CCF027B3826}"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8"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9072000" cy="4356000"/>
          </a:xfrm>
          <a:prstGeom prst="rect">
            <a:avLst/>
          </a:prstGeo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spcBef>
                <a:spcPts val="240"/>
              </a:spcBef>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529155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Tree>
    <p:extLst>
      <p:ext uri="{BB962C8B-B14F-4D97-AF65-F5344CB8AC3E}">
        <p14:creationId xmlns:p14="http://schemas.microsoft.com/office/powerpoint/2010/main" val="254373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p:txBody>
      </p:sp>
      <p:sp>
        <p:nvSpPr>
          <p:cNvPr id="4" name="タイトル 3"/>
          <p:cNvSpPr>
            <a:spLocks noGrp="1"/>
          </p:cNvSpPr>
          <p:nvPr>
            <p:ph type="title" hasCustomPrompt="1"/>
          </p:nvPr>
        </p:nvSpPr>
        <p:spPr bwMode="gray"/>
        <p:txBody>
          <a:bodyPr/>
          <a:lstStyle>
            <a:lvl1pPr>
              <a:defRPr/>
            </a:lvl1p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829031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bwMode="gray"/>
        <p:txBody>
          <a:bodyPr/>
          <a:lstStyle>
            <a:lvl1pPr>
              <a:defRPr/>
            </a:lvl1pPr>
          </a:lstStyle>
          <a:p>
            <a:endParaRPr lang="en-GB" altLang="en-GB" dirty="0" smtClean="0"/>
          </a:p>
        </p:txBody>
      </p:sp>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902000" y="2367864"/>
            <a:ext cx="6102000" cy="2487600"/>
          </a:xfrm>
          <a:prstGeom prst="rect">
            <a:avLst/>
          </a:prstGeom>
        </p:spPr>
        <p:txBody>
          <a:bodyPr/>
          <a:lstStyle>
            <a:lvl1pPr>
              <a:defRPr/>
            </a:lvl1pPr>
          </a:lstStyle>
          <a:p>
            <a:pPr lvl="0"/>
            <a:r>
              <a:rPr kumimoji="1" lang="ja-JP" altLang="en-US" smtClean="0"/>
              <a:t>マスター テキストの書式設定</a:t>
            </a:r>
          </a:p>
        </p:txBody>
      </p:sp>
    </p:spTree>
    <p:extLst>
      <p:ext uri="{BB962C8B-B14F-4D97-AF65-F5344CB8AC3E}">
        <p14:creationId xmlns:p14="http://schemas.microsoft.com/office/powerpoint/2010/main" val="28940295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mj-lt"/>
                <a:ea typeface="+mj-ea"/>
                <a:cs typeface="Arial" pitchFamily="34" charset="0"/>
              </a:defRPr>
            </a:lvl1pPr>
          </a:lstStyle>
          <a:p>
            <a:pPr lvl="0"/>
            <a:r>
              <a:rPr lang="ja-JP" altLang="en-US" dirty="0" smtClean="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endParaRPr lang="en-GB" altLang="en-GB" dirty="0" smtClean="0"/>
          </a:p>
        </p:txBody>
      </p:sp>
    </p:spTree>
    <p:extLst>
      <p:ext uri="{BB962C8B-B14F-4D97-AF65-F5344CB8AC3E}">
        <p14:creationId xmlns:p14="http://schemas.microsoft.com/office/powerpoint/2010/main" val="1633268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smtClean="0"/>
          </a:p>
        </p:txBody>
      </p:sp>
      <p:sp>
        <p:nvSpPr>
          <p:cNvPr id="4" name="スライド番号プレースホルダ 3"/>
          <p:cNvSpPr>
            <a:spLocks noGrp="1"/>
          </p:cNvSpPr>
          <p:nvPr>
            <p:ph type="sldNum" sz="quarter" idx="11"/>
          </p:nvPr>
        </p:nvSpPr>
        <p:spPr bwMode="gray">
          <a:xfrm>
            <a:off x="417000" y="6588000"/>
            <a:ext cx="180000" cy="1692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6" name="スライド番号プレースホルダ 5"/>
          <p:cNvSpPr>
            <a:spLocks noGrp="1"/>
          </p:cNvSpPr>
          <p:nvPr>
            <p:ph type="sldNum" sz="quarter" idx="10"/>
          </p:nvPr>
        </p:nvSpPr>
        <p:spPr bwMode="gray">
          <a:xfrm>
            <a:off x="417000" y="6588000"/>
            <a:ext cx="180000" cy="169200"/>
          </a:xfrm>
        </p:spPr>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endParaRPr lang="en-GB" altLang="en-GB" dirty="0" smtClean="0"/>
          </a:p>
        </p:txBody>
      </p:sp>
      <p:sp>
        <p:nvSpPr>
          <p:cNvPr id="3" name="テキスト プレースホルダー 2"/>
          <p:cNvSpPr>
            <a:spLocks noGrp="1"/>
          </p:cNvSpPr>
          <p:nvPr>
            <p:ph type="body" sz="quarter" idx="12"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25068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indent="-172800">
              <a:lnSpc>
                <a:spcPct val="106000"/>
              </a:lnSpc>
              <a:spcBef>
                <a:spcPts val="240"/>
              </a:spcBef>
              <a:buFont typeface="Arial" pitchFamily="34" charset="0"/>
              <a:buChar char="•"/>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10" name="スライド番号プレースホルダ 9"/>
          <p:cNvSpPr>
            <a:spLocks noGrp="1"/>
          </p:cNvSpPr>
          <p:nvPr>
            <p:ph type="sldNum" sz="quarter" idx="13"/>
          </p:nvPr>
        </p:nvSpPr>
        <p:spPr bwMode="gray">
          <a:xfrm>
            <a:off x="417000" y="6588000"/>
            <a:ext cx="180000" cy="169200"/>
          </a:xfrm>
        </p:spPr>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a:solidFill>
                  <a:schemeClr val="tx1"/>
                </a:solidFill>
              </a:defRPr>
            </a:lvl1pPr>
          </a:lstStyle>
          <a:p>
            <a:endParaRPr lang="en-GB" altLang="en-GB" dirty="0" smtClean="0"/>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7000" y="1476000"/>
            <a:ext cx="9072000" cy="4824000"/>
          </a:xfrm>
          <a:prstGeom prst="rect">
            <a:avLst/>
          </a:prstGeom>
        </p:spPr>
        <p:txBody>
          <a:bodyPr/>
          <a:lstStyle>
            <a:lvl1pPr>
              <a:buFont typeface="Arial" pitchFamily="34" charset="0"/>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indent="-172800">
              <a:lnSpc>
                <a:spcPct val="106000"/>
              </a:lnSpc>
              <a:spcBef>
                <a:spcPts val="240"/>
              </a:spcBef>
              <a:buFont typeface="Arial" pitchFamily="34" charset="0"/>
              <a:buChar char="•"/>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9" name="スライド番号プレースホルダ 8"/>
          <p:cNvSpPr>
            <a:spLocks noGrp="1"/>
          </p:cNvSpPr>
          <p:nvPr>
            <p:ph type="sldNum" sz="quarter" idx="10"/>
          </p:nvPr>
        </p:nvSpPr>
        <p:spPr bwMode="gray">
          <a:xfrm>
            <a:off x="417000" y="6588000"/>
            <a:ext cx="180000" cy="169200"/>
          </a:xfrm>
        </p:spPr>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endParaRPr lang="en-GB" altLang="en-GB" dirty="0" smtClean="0"/>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theme" Target="../theme/theme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3" Type="http://schemas.openxmlformats.org/officeDocument/2006/relationships/slideLayout" Target="../slideLayouts/slideLayout13.xml" />
  <Relationship Id="rId2" Type="http://schemas.openxmlformats.org/officeDocument/2006/relationships/slideLayout" Target="../slideLayouts/slideLayout12.xml" />
  <Relationship Id="rId1" Type="http://schemas.openxmlformats.org/officeDocument/2006/relationships/slideLayout" Target="../slideLayouts/slideLayout11.xml" />
  <Relationship Id="rId5" Type="http://schemas.openxmlformats.org/officeDocument/2006/relationships/theme" Target="../theme/theme2.xml" />
  <Relationship Id="rId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baseline="0">
                <a:solidFill>
                  <a:schemeClr val="tx1"/>
                </a:solidFill>
                <a:latin typeface="+mn-lt"/>
                <a:cs typeface="Arial" pitchFamily="34" charset="0"/>
              </a:defRPr>
            </a:lvl1pPr>
          </a:lstStyle>
          <a:p>
            <a:pPr fontAlgn="auto">
              <a:spcBef>
                <a:spcPts val="0"/>
              </a:spcBef>
              <a:spcAft>
                <a:spcPts val="0"/>
              </a:spcAft>
            </a:pPr>
            <a:endParaRPr kumimoji="1" lang="en-GB" altLang="en-GB" dirty="0" smtClean="0"/>
          </a:p>
        </p:txBody>
      </p:sp>
      <p:sp>
        <p:nvSpPr>
          <p:cNvPr id="9" name="スライド番号プレースホルダ 9"/>
          <p:cNvSpPr>
            <a:spLocks noGrp="1"/>
          </p:cNvSpPr>
          <p:nvPr>
            <p:ph type="sldNum" sz="quarter" idx="4"/>
          </p:nvPr>
        </p:nvSpPr>
        <p:spPr bwMode="gray">
          <a:xfrm>
            <a:off x="4170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11" r:id="rId3"/>
    <p:sldLayoutId id="2147483912" r:id="rId4"/>
    <p:sldLayoutId id="2147483934" r:id="rId5"/>
    <p:sldLayoutId id="2147483936" r:id="rId6"/>
    <p:sldLayoutId id="2147483937" r:id="rId7"/>
    <p:sldLayoutId id="2147483938" r:id="rId8"/>
    <p:sldLayoutId id="2147483939" r:id="rId9"/>
    <p:sldLayoutId id="2147483945" r:id="rId10"/>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baseline="0">
                <a:solidFill>
                  <a:schemeClr val="tx1"/>
                </a:solidFill>
                <a:latin typeface="+mn-lt"/>
                <a:cs typeface="Arial" pitchFamily="34" charset="0"/>
              </a:defRPr>
            </a:lvl1pPr>
          </a:lstStyle>
          <a:p>
            <a:pPr fontAlgn="auto">
              <a:spcBef>
                <a:spcPts val="0"/>
              </a:spcBef>
              <a:spcAft>
                <a:spcPts val="0"/>
              </a:spcAft>
            </a:pPr>
            <a:endParaRPr kumimoji="1" lang="en-GB" altLang="en-GB" dirty="0" smtClean="0"/>
          </a:p>
        </p:txBody>
      </p:sp>
      <p:sp>
        <p:nvSpPr>
          <p:cNvPr id="9" name="スライド番号プレースホルダ 9"/>
          <p:cNvSpPr>
            <a:spLocks noGrp="1"/>
          </p:cNvSpPr>
          <p:nvPr>
            <p:ph type="sldNum" sz="quarter" idx="4"/>
          </p:nvPr>
        </p:nvSpPr>
        <p:spPr bwMode="gray">
          <a:xfrm>
            <a:off x="417000" y="6588000"/>
            <a:ext cx="180000" cy="169200"/>
          </a:xfrm>
          <a:prstGeom prst="rect">
            <a:avLst/>
          </a:prstGeom>
        </p:spPr>
        <p:txBody>
          <a:bodyPr vert="horz" wrap="none" lIns="0" tIns="0" rIns="0" bIns="0" rtlCol="0" anchor="b" anchorCtr="0"/>
          <a:lstStyle>
            <a:lvl1pPr algn="r">
              <a:defRPr sz="900" baseline="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endParaRPr kumimoji="1" lang="ja-JP" altLang="en-US" dirty="0"/>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indent="0" algn="l" defTabSz="990564" rtl="0" eaLnBrk="1" latinLnBrk="0" hangingPunct="1">
        <a:lnSpc>
          <a:spcPct val="106000"/>
        </a:lnSpc>
        <a:spcBef>
          <a:spcPts val="1056"/>
        </a:spcBef>
        <a:spcAft>
          <a:spcPts val="0"/>
        </a:spcAft>
        <a:buSzPct val="100000"/>
        <a:buFont typeface="Arial" panose="020B0604020202020204" pitchFamily="34" charset="0"/>
        <a:buNone/>
        <a:defRPr kumimoji="1" sz="1200" b="0" kern="1200">
          <a:solidFill>
            <a:schemeClr val="tx1"/>
          </a:solidFill>
          <a:latin typeface="+mn-lt"/>
          <a:ea typeface="+mn-ea"/>
          <a:cs typeface="+mn-cs"/>
        </a:defRPr>
      </a:lvl1pPr>
      <a:lvl2pPr marL="172800" indent="-172800" algn="l" defTabSz="990564" rtl="0" eaLnBrk="1" latinLnBrk="0" hangingPunct="1">
        <a:lnSpc>
          <a:spcPct val="106000"/>
        </a:lnSpc>
        <a:spcBef>
          <a:spcPts val="1056"/>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defRPr>
      </a:lvl2pPr>
      <a:lvl3pPr marL="345600" indent="-172800" algn="l" defTabSz="990564" rtl="0" eaLnBrk="1" latinLnBrk="0" hangingPunct="1">
        <a:lnSpc>
          <a:spcPct val="106000"/>
        </a:lnSpc>
        <a:spcBef>
          <a:spcPts val="48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defRPr>
      </a:lvl3pPr>
      <a:lvl4pPr marL="518400" indent="-172800" algn="l" defTabSz="990564" rtl="0" eaLnBrk="1" latinLnBrk="0" hangingPunct="1">
        <a:lnSpc>
          <a:spcPct val="106000"/>
        </a:lnSpc>
        <a:spcBef>
          <a:spcPts val="24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0.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1.emf" />
  <Relationship Id="rId7" Type="http://schemas.openxmlformats.org/officeDocument/2006/relationships/image" Target="../media/image5.png" />
  <Relationship Id="rId2" Type="http://schemas.openxmlformats.org/officeDocument/2006/relationships/notesSlide" Target="../notesSlides/notesSlide2.xml" />
  <Relationship Id="rId1" Type="http://schemas.openxmlformats.org/officeDocument/2006/relationships/slideLayout" Target="../slideLayouts/slideLayout10.xml" />
  <Relationship Id="rId6" Type="http://schemas.openxmlformats.org/officeDocument/2006/relationships/image" Target="../media/image4.png" />
  <Relationship Id="rId5" Type="http://schemas.openxmlformats.org/officeDocument/2006/relationships/image" Target="../media/image3.png" />
  <Relationship Id="rId4" Type="http://schemas.openxmlformats.org/officeDocument/2006/relationships/image" Target="../media/image2.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smtClean="0"/>
              <a:t>＜市内企業名＞ </a:t>
            </a:r>
            <a:r>
              <a:rPr lang="en-US" altLang="ja-JP" dirty="0" smtClean="0"/>
              <a:t>×</a:t>
            </a:r>
            <a:r>
              <a:rPr lang="ja-JP" altLang="en-US" dirty="0" smtClean="0"/>
              <a:t> ＜ベンチャー企業名＞</a:t>
            </a:r>
            <a:r>
              <a:rPr lang="en-US" altLang="ja-JP" dirty="0" smtClean="0"/>
              <a:t/>
            </a:r>
            <a:br>
              <a:rPr lang="en-US" altLang="ja-JP" dirty="0" smtClean="0"/>
            </a:br>
            <a:r>
              <a:rPr lang="ja-JP" altLang="en-US" dirty="0" smtClean="0"/>
              <a:t>＜実証事業の名称＞</a:t>
            </a:r>
            <a:endParaRPr kumimoji="1" lang="ja-JP" altLang="en-US" dirty="0"/>
          </a:p>
        </p:txBody>
      </p:sp>
      <p:sp>
        <p:nvSpPr>
          <p:cNvPr id="17" name="スライド番号プレースホルダー 16"/>
          <p:cNvSpPr>
            <a:spLocks noGrp="1"/>
          </p:cNvSpPr>
          <p:nvPr>
            <p:ph type="sldNum" sz="quarter" idx="10"/>
          </p:nvPr>
        </p:nvSpPr>
        <p:spPr/>
        <p:txBody>
          <a:bodyPr/>
          <a:lstStyle/>
          <a:p>
            <a:fld id="{E01102E1-88D9-4790-8615-AC810340BF51}" type="slidenum">
              <a:rPr lang="ja-JP" altLang="en-US" smtClean="0"/>
              <a:pPr/>
              <a:t>1</a:t>
            </a:fld>
            <a:endParaRPr lang="ja-JP" altLang="en-US" dirty="0"/>
          </a:p>
        </p:txBody>
      </p:sp>
      <p:grpSp>
        <p:nvGrpSpPr>
          <p:cNvPr id="5" name="グループ化 4"/>
          <p:cNvGrpSpPr/>
          <p:nvPr/>
        </p:nvGrpSpPr>
        <p:grpSpPr>
          <a:xfrm>
            <a:off x="415911" y="1223930"/>
            <a:ext cx="3749689" cy="216000"/>
            <a:chOff x="415911" y="1223930"/>
            <a:chExt cx="3749689" cy="216000"/>
          </a:xfrm>
        </p:grpSpPr>
        <p:cxnSp>
          <p:nvCxnSpPr>
            <p:cNvPr id="41" name="直線コネクタ 40"/>
            <p:cNvCxnSpPr/>
            <p:nvPr/>
          </p:nvCxnSpPr>
          <p:spPr>
            <a:xfrm flipV="1">
              <a:off x="415911" y="1324181"/>
              <a:ext cx="3749689"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bwMode="gray">
            <a:xfrm>
              <a:off x="1642755" y="1223930"/>
              <a:ext cx="1296002" cy="216000"/>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400" baseline="0" dirty="0" smtClean="0">
                  <a:latin typeface="+mn-lt"/>
                </a:rPr>
                <a:t>プロジェクト概要</a:t>
              </a:r>
            </a:p>
          </p:txBody>
        </p:sp>
      </p:grpSp>
      <p:grpSp>
        <p:nvGrpSpPr>
          <p:cNvPr id="9" name="グループ化 8"/>
          <p:cNvGrpSpPr/>
          <p:nvPr/>
        </p:nvGrpSpPr>
        <p:grpSpPr>
          <a:xfrm>
            <a:off x="4267206" y="1208431"/>
            <a:ext cx="5222869" cy="216000"/>
            <a:chOff x="4267206" y="1208431"/>
            <a:chExt cx="5355261" cy="216000"/>
          </a:xfrm>
        </p:grpSpPr>
        <p:cxnSp>
          <p:nvCxnSpPr>
            <p:cNvPr id="44" name="直線コネクタ 43"/>
            <p:cNvCxnSpPr/>
            <p:nvPr/>
          </p:nvCxnSpPr>
          <p:spPr>
            <a:xfrm flipV="1">
              <a:off x="4267206" y="1308682"/>
              <a:ext cx="5355261"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bwMode="gray">
            <a:xfrm>
              <a:off x="6042121" y="1208431"/>
              <a:ext cx="1805419" cy="216000"/>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400" baseline="0" dirty="0" smtClean="0">
                  <a:latin typeface="+mn-lt"/>
                </a:rPr>
                <a:t>事業</a:t>
              </a:r>
              <a:r>
                <a:rPr kumimoji="1" lang="ja-JP" altLang="en-US" sz="1400" dirty="0" smtClean="0">
                  <a:latin typeface="+mn-lt"/>
                </a:rPr>
                <a:t>イメージ（全体像）</a:t>
              </a:r>
              <a:endParaRPr kumimoji="1" lang="ja-JP" altLang="en-US" sz="1400" baseline="0" dirty="0" smtClean="0">
                <a:latin typeface="+mn-lt"/>
              </a:endParaRPr>
            </a:p>
          </p:txBody>
        </p:sp>
      </p:grpSp>
      <p:sp>
        <p:nvSpPr>
          <p:cNvPr id="57" name="正方形/長方形 56"/>
          <p:cNvSpPr/>
          <p:nvPr/>
        </p:nvSpPr>
        <p:spPr>
          <a:xfrm>
            <a:off x="415924" y="1876252"/>
            <a:ext cx="3749675" cy="1953560"/>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Arial" panose="020B0604020202020204" pitchFamily="34" charset="0"/>
                <a:ea typeface="ＭＳ Ｐゴシック" panose="020B0600070205080204" pitchFamily="50" charset="-128"/>
                <a:cs typeface="+mn-cs"/>
              </a:rPr>
              <a:t>背景や課題を記載</a:t>
            </a:r>
            <a:endParaRPr lang="en-US" altLang="ja-JP" sz="1200" kern="0" dirty="0" smtClean="0">
              <a:solidFill>
                <a:prstClr val="black"/>
              </a:solidFill>
              <a:latin typeface="Arial" panose="020B0604020202020204" pitchFamily="34" charset="0"/>
              <a:ea typeface="ＭＳ Ｐゴシック" panose="020B0600070205080204" pitchFamily="50" charset="-128"/>
              <a:cs typeface="+mn-cs"/>
            </a:endParaRPr>
          </a:p>
        </p:txBody>
      </p:sp>
      <p:sp>
        <p:nvSpPr>
          <p:cNvPr id="58" name="正方形/長方形 57"/>
          <p:cNvSpPr/>
          <p:nvPr/>
        </p:nvSpPr>
        <p:spPr>
          <a:xfrm>
            <a:off x="415911" y="4099536"/>
            <a:ext cx="3749675" cy="2227463"/>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Arial" panose="020B0604020202020204" pitchFamily="34" charset="0"/>
                <a:ea typeface="ＭＳ Ｐゴシック" panose="020B0600070205080204" pitchFamily="50" charset="-128"/>
                <a:cs typeface="+mn-cs"/>
              </a:rPr>
              <a:t>事業内容や期待効果を記載</a:t>
            </a:r>
            <a:endParaRPr lang="en-US" altLang="ja-JP" sz="1200" kern="0" dirty="0">
              <a:solidFill>
                <a:prstClr val="black"/>
              </a:solidFill>
              <a:latin typeface="Arial" panose="020B0604020202020204" pitchFamily="34" charset="0"/>
              <a:ea typeface="ＭＳ Ｐゴシック" panose="020B0600070205080204" pitchFamily="50" charset="-128"/>
            </a:endParaRPr>
          </a:p>
        </p:txBody>
      </p:sp>
      <p:sp>
        <p:nvSpPr>
          <p:cNvPr id="59" name="正方形/長方形 58"/>
          <p:cNvSpPr/>
          <p:nvPr/>
        </p:nvSpPr>
        <p:spPr>
          <a:xfrm>
            <a:off x="415912" y="1624252"/>
            <a:ext cx="900000" cy="252000"/>
          </a:xfrm>
          <a:prstGeom prst="rect">
            <a:avLst/>
          </a:prstGeom>
          <a:solidFill>
            <a:schemeClr val="tx1"/>
          </a:solidFill>
          <a:ln w="12700" cap="flat" cmpd="sng" algn="ctr">
            <a:noFill/>
            <a:prstDash val="solid"/>
          </a:ln>
          <a:effectLst/>
        </p:spPr>
        <p:txBody>
          <a:bodyPr lIns="36000" tIns="36000" rIns="36000" bIns="36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3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rPr>
              <a:t>背景</a:t>
            </a:r>
            <a:r>
              <a:rPr kumimoji="1" lang="en-US" altLang="ja-JP" sz="13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rPr>
              <a:t>/</a:t>
            </a:r>
            <a:r>
              <a:rPr kumimoji="1" lang="ja-JP" altLang="en-US" sz="13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rPr>
              <a:t>課題</a:t>
            </a:r>
          </a:p>
        </p:txBody>
      </p:sp>
      <p:sp>
        <p:nvSpPr>
          <p:cNvPr id="60" name="正方形/長方形 59"/>
          <p:cNvSpPr/>
          <p:nvPr/>
        </p:nvSpPr>
        <p:spPr>
          <a:xfrm>
            <a:off x="415911" y="3847537"/>
            <a:ext cx="1441463" cy="252000"/>
          </a:xfrm>
          <a:prstGeom prst="rect">
            <a:avLst/>
          </a:prstGeom>
          <a:solidFill>
            <a:schemeClr val="tx1"/>
          </a:solidFill>
          <a:ln w="12700" cap="flat" cmpd="sng" algn="ctr">
            <a:noFill/>
            <a:prstDash val="solid"/>
          </a:ln>
          <a:effectLst/>
        </p:spPr>
        <p:txBody>
          <a:bodyPr lIns="36000" tIns="36000" rIns="36000" bIns="36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300" kern="0" dirty="0">
                <a:solidFill>
                  <a:schemeClr val="bg1"/>
                </a:solidFill>
                <a:latin typeface="Arial" panose="020B0604020202020204" pitchFamily="34" charset="0"/>
                <a:ea typeface="ＭＳ Ｐゴシック" panose="020B0600070205080204" pitchFamily="50" charset="-128"/>
                <a:cs typeface="+mn-cs"/>
              </a:rPr>
              <a:t>事業内容</a:t>
            </a:r>
            <a:r>
              <a:rPr kumimoji="1" lang="en-US" altLang="ja-JP" sz="1300" kern="0" dirty="0">
                <a:solidFill>
                  <a:schemeClr val="bg1"/>
                </a:solidFill>
                <a:latin typeface="Arial" panose="020B0604020202020204" pitchFamily="34" charset="0"/>
                <a:ea typeface="ＭＳ Ｐゴシック" panose="020B0600070205080204" pitchFamily="50" charset="-128"/>
                <a:cs typeface="+mn-cs"/>
              </a:rPr>
              <a:t>/</a:t>
            </a:r>
            <a:r>
              <a:rPr kumimoji="1" lang="ja-JP" altLang="en-US" sz="1300" kern="0" dirty="0">
                <a:solidFill>
                  <a:schemeClr val="bg1"/>
                </a:solidFill>
                <a:latin typeface="Arial" panose="020B0604020202020204" pitchFamily="34" charset="0"/>
                <a:ea typeface="ＭＳ Ｐゴシック" panose="020B0600070205080204" pitchFamily="50" charset="-128"/>
                <a:cs typeface="+mn-cs"/>
              </a:rPr>
              <a:t>期待効果</a:t>
            </a:r>
            <a:endParaRPr kumimoji="1" lang="ja-JP" altLang="en-US" sz="13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endParaRPr>
          </a:p>
        </p:txBody>
      </p:sp>
      <p:sp>
        <p:nvSpPr>
          <p:cNvPr id="2" name="正方形/長方形 1"/>
          <p:cNvSpPr/>
          <p:nvPr/>
        </p:nvSpPr>
        <p:spPr bwMode="gray">
          <a:xfrm>
            <a:off x="5210516" y="1884977"/>
            <a:ext cx="3468639" cy="3935561"/>
          </a:xfrm>
          <a:prstGeom prst="rect">
            <a:avLst/>
          </a:prstGeom>
          <a:solidFill>
            <a:schemeClr val="accent3">
              <a:lumMod val="20000"/>
              <a:lumOff val="80000"/>
            </a:schemeClr>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r>
              <a:rPr kumimoji="1" lang="ja-JP" altLang="en-US" sz="1200" baseline="0" dirty="0" smtClean="0">
                <a:latin typeface="+mn-lt"/>
              </a:rPr>
              <a:t>各企業（市内企業及びベンチャー企業）の役割や</a:t>
            </a:r>
            <a:endParaRPr kumimoji="1" lang="en-US" altLang="ja-JP" sz="1200" baseline="0" dirty="0" smtClean="0">
              <a:latin typeface="+mn-lt"/>
            </a:endParaRPr>
          </a:p>
          <a:p>
            <a:pPr algn="ctr">
              <a:buFont typeface="Wingdings 2" pitchFamily="18" charset="2"/>
              <a:buNone/>
            </a:pPr>
            <a:r>
              <a:rPr kumimoji="1" lang="ja-JP" altLang="en-US" sz="1200" baseline="0" dirty="0" smtClean="0">
                <a:latin typeface="+mn-lt"/>
              </a:rPr>
              <a:t>地域への波及イメージや裨益する層等について</a:t>
            </a:r>
            <a:endParaRPr kumimoji="1" lang="en-US" altLang="ja-JP" sz="1200" baseline="0" dirty="0" smtClean="0">
              <a:latin typeface="+mn-lt"/>
            </a:endParaRPr>
          </a:p>
          <a:p>
            <a:pPr algn="ctr">
              <a:buFont typeface="Wingdings 2" pitchFamily="18" charset="2"/>
              <a:buNone/>
            </a:pPr>
            <a:r>
              <a:rPr kumimoji="1" lang="ja-JP" altLang="en-US" sz="1200" baseline="0" dirty="0" smtClean="0">
                <a:latin typeface="+mn-lt"/>
              </a:rPr>
              <a:t>ポンチ絵で記載する</a:t>
            </a:r>
          </a:p>
        </p:txBody>
      </p:sp>
      <p:sp>
        <p:nvSpPr>
          <p:cNvPr id="3" name="正方形/長方形 2"/>
          <p:cNvSpPr/>
          <p:nvPr/>
        </p:nvSpPr>
        <p:spPr bwMode="gray">
          <a:xfrm>
            <a:off x="8403150" y="159660"/>
            <a:ext cx="1085850" cy="422910"/>
          </a:xfrm>
          <a:prstGeom prst="rect">
            <a:avLst/>
          </a:prstGeom>
          <a:no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r>
              <a:rPr kumimoji="1" lang="ja-JP" altLang="en-US" sz="1400" baseline="0" dirty="0" smtClean="0">
                <a:latin typeface="+mn-lt"/>
              </a:rPr>
              <a:t>様式第２号</a:t>
            </a:r>
          </a:p>
        </p:txBody>
      </p:sp>
    </p:spTree>
    <p:extLst>
      <p:ext uri="{BB962C8B-B14F-4D97-AF65-F5344CB8AC3E}">
        <p14:creationId xmlns:p14="http://schemas.microsoft.com/office/powerpoint/2010/main" val="20959623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smtClean="0"/>
              <a:t>株式会社ホテルニュー王子 </a:t>
            </a:r>
            <a:r>
              <a:rPr lang="en-US" altLang="ja-JP" dirty="0" smtClean="0"/>
              <a:t>×</a:t>
            </a:r>
            <a:r>
              <a:rPr lang="ja-JP" altLang="en-US" dirty="0" smtClean="0"/>
              <a:t> 株式会社</a:t>
            </a:r>
            <a:r>
              <a:rPr lang="en-US" altLang="ja-JP" dirty="0" smtClean="0"/>
              <a:t>MARS</a:t>
            </a:r>
            <a:r>
              <a:rPr lang="ja-JP" altLang="en-US" dirty="0" smtClean="0"/>
              <a:t> </a:t>
            </a:r>
            <a:r>
              <a:rPr lang="en-US" altLang="ja-JP" dirty="0" smtClean="0"/>
              <a:t>Company</a:t>
            </a:r>
            <a:br>
              <a:rPr lang="en-US" altLang="ja-JP" dirty="0" smtClean="0"/>
            </a:br>
            <a:r>
              <a:rPr lang="ja-JP" altLang="en-US" dirty="0" smtClean="0"/>
              <a:t>新方式冷蔵庫導入に係る効果実証事業</a:t>
            </a:r>
            <a:endParaRPr kumimoji="1" lang="ja-JP" altLang="en-US" dirty="0"/>
          </a:p>
        </p:txBody>
      </p:sp>
      <p:sp>
        <p:nvSpPr>
          <p:cNvPr id="17" name="スライド番号プレースホルダー 16"/>
          <p:cNvSpPr>
            <a:spLocks noGrp="1"/>
          </p:cNvSpPr>
          <p:nvPr>
            <p:ph type="sldNum" sz="quarter" idx="10"/>
          </p:nvPr>
        </p:nvSpPr>
        <p:spPr/>
        <p:txBody>
          <a:bodyPr/>
          <a:lstStyle/>
          <a:p>
            <a:fld id="{E01102E1-88D9-4790-8615-AC810340BF51}" type="slidenum">
              <a:rPr lang="ja-JP" altLang="en-US" smtClean="0"/>
              <a:pPr/>
              <a:t>2</a:t>
            </a:fld>
            <a:endParaRPr lang="ja-JP" altLang="en-US" dirty="0"/>
          </a:p>
        </p:txBody>
      </p:sp>
      <p:cxnSp>
        <p:nvCxnSpPr>
          <p:cNvPr id="41" name="直線コネクタ 40"/>
          <p:cNvCxnSpPr/>
          <p:nvPr/>
        </p:nvCxnSpPr>
        <p:spPr>
          <a:xfrm flipV="1">
            <a:off x="415912" y="1334575"/>
            <a:ext cx="3420000"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bwMode="gray">
          <a:xfrm>
            <a:off x="1380568" y="1230313"/>
            <a:ext cx="1490688" cy="212751"/>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200" baseline="0" dirty="0" smtClean="0">
                <a:latin typeface="+mn-lt"/>
              </a:rPr>
              <a:t>プロジェクト概要</a:t>
            </a:r>
          </a:p>
        </p:txBody>
      </p:sp>
      <p:grpSp>
        <p:nvGrpSpPr>
          <p:cNvPr id="8" name="グループ化 7"/>
          <p:cNvGrpSpPr/>
          <p:nvPr/>
        </p:nvGrpSpPr>
        <p:grpSpPr>
          <a:xfrm>
            <a:off x="4175760" y="1230313"/>
            <a:ext cx="5355261" cy="212751"/>
            <a:chOff x="5173333" y="1230313"/>
            <a:chExt cx="4357688" cy="212751"/>
          </a:xfrm>
        </p:grpSpPr>
        <p:cxnSp>
          <p:nvCxnSpPr>
            <p:cNvPr id="44" name="直線コネクタ 43"/>
            <p:cNvCxnSpPr/>
            <p:nvPr/>
          </p:nvCxnSpPr>
          <p:spPr>
            <a:xfrm flipV="1">
              <a:off x="5173333" y="1334575"/>
              <a:ext cx="4357688"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bwMode="gray">
            <a:xfrm>
              <a:off x="6506504" y="1230313"/>
              <a:ext cx="1691346" cy="212751"/>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200" baseline="0" dirty="0" smtClean="0">
                  <a:latin typeface="+mn-lt"/>
                </a:rPr>
                <a:t>事業</a:t>
              </a:r>
              <a:r>
                <a:rPr kumimoji="1" lang="ja-JP" altLang="en-US" sz="1200" dirty="0" smtClean="0">
                  <a:latin typeface="+mn-lt"/>
                </a:rPr>
                <a:t>イメージ（全体像）</a:t>
              </a:r>
              <a:endParaRPr kumimoji="1" lang="ja-JP" altLang="en-US" sz="1200" baseline="0" dirty="0" smtClean="0">
                <a:latin typeface="+mn-lt"/>
              </a:endParaRPr>
            </a:p>
          </p:txBody>
        </p:sp>
      </p:grpSp>
      <p:sp>
        <p:nvSpPr>
          <p:cNvPr id="57" name="正方形/長方形 56"/>
          <p:cNvSpPr/>
          <p:nvPr/>
        </p:nvSpPr>
        <p:spPr>
          <a:xfrm>
            <a:off x="415912" y="1884977"/>
            <a:ext cx="3420000" cy="1843786"/>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近年、ホテル及びケータリング飲食事業において使用される食材の品質や安全性について、消費者からはより高い水準（より美味しく・より安全な食材の使用）を求められている。</a:t>
            </a:r>
            <a:endParaRPr kumimoji="0" lang="en-US" altLang="ja-JP"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noProof="0" dirty="0" smtClean="0">
                <a:solidFill>
                  <a:prstClr val="black"/>
                </a:solidFill>
                <a:latin typeface="Arial" panose="020B0604020202020204" pitchFamily="34" charset="0"/>
                <a:ea typeface="ＭＳ Ｐゴシック" panose="020B0600070205080204" pitchFamily="50" charset="-128"/>
                <a:cs typeface="+mn-cs"/>
              </a:rPr>
              <a:t>より新鮮で付加価値の高い食材の提供が求められる一方で、</a:t>
            </a:r>
            <a:r>
              <a:rPr lang="ja-JP" altLang="en-US" sz="1200" kern="0" dirty="0">
                <a:solidFill>
                  <a:prstClr val="black"/>
                </a:solidFill>
                <a:latin typeface="Arial" panose="020B0604020202020204" pitchFamily="34" charset="0"/>
                <a:ea typeface="ＭＳ Ｐゴシック" panose="020B0600070205080204" pitchFamily="50" charset="-128"/>
                <a:cs typeface="+mn-cs"/>
              </a:rPr>
              <a:t>ホテル</a:t>
            </a:r>
            <a:r>
              <a:rPr lang="ja-JP" altLang="en-US" sz="1200" kern="0" noProof="0" dirty="0" smtClean="0">
                <a:solidFill>
                  <a:prstClr val="black"/>
                </a:solidFill>
                <a:latin typeface="Arial" panose="020B0604020202020204" pitchFamily="34" charset="0"/>
                <a:ea typeface="ＭＳ Ｐゴシック" panose="020B0600070205080204" pitchFamily="50" charset="-128"/>
                <a:cs typeface="+mn-cs"/>
              </a:rPr>
              <a:t>側としては、よりコストを抑えるための仕入れ、保管能力が必要となっている。</a:t>
            </a:r>
            <a:endParaRPr kumimoji="0" lang="en-US" altLang="ja-JP"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58" name="正方形/長方形 57"/>
          <p:cNvSpPr/>
          <p:nvPr/>
        </p:nvSpPr>
        <p:spPr>
          <a:xfrm>
            <a:off x="415912" y="3992475"/>
            <a:ext cx="3420000" cy="2331813"/>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本事業においては、</a:t>
            </a:r>
            <a:r>
              <a:rPr kumimoji="0" lang="en-US" altLang="ja-JP"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MARS</a:t>
            </a:r>
            <a:r>
              <a:rPr kumimoji="0" lang="ja-JP" altLang="en-US"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 </a:t>
            </a:r>
            <a:r>
              <a:rPr kumimoji="0" lang="en-US" altLang="ja-JP"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Company</a:t>
            </a:r>
            <a:r>
              <a:rPr kumimoji="0" lang="ja-JP" altLang="en-US"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社の新技術冷蔵庫をレンタル導入して、鮮度保持の観点において、食材（肉類・魚介類・野菜など）の</a:t>
            </a:r>
            <a:r>
              <a:rPr kumimoji="0" lang="ja-JP" altLang="en-US" sz="1200" b="0" i="0" u="sng" strike="noStrike" kern="0" cap="none" spc="0" normalizeH="0" baseline="0" noProof="0" dirty="0" smtClean="0">
                <a:ln>
                  <a:noFill/>
                </a:ln>
                <a:solidFill>
                  <a:srgbClr val="C00000"/>
                </a:solidFill>
                <a:effectLst/>
                <a:uLnTx/>
                <a:uFillTx/>
                <a:latin typeface="Arial" panose="020B0604020202020204" pitchFamily="34" charset="0"/>
                <a:ea typeface="ＭＳ Ｐゴシック" panose="020B0600070205080204" pitchFamily="50" charset="-128"/>
                <a:cs typeface="+mn-cs"/>
              </a:rPr>
              <a:t>長期保存に係るトライアルを実施</a:t>
            </a:r>
            <a:r>
              <a:rPr kumimoji="0" lang="ja-JP" altLang="en-US"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する。通常保存よりも数倍以上の長期保存が可能となれば、食材の廃棄ロスが減るため、食材の</a:t>
            </a:r>
            <a:r>
              <a:rPr kumimoji="0" lang="ja-JP" altLang="en-US" sz="1200" b="0" i="0" u="sng" strike="noStrike" kern="0" cap="none" spc="0" normalizeH="0" baseline="0" noProof="0" dirty="0" smtClean="0">
                <a:ln>
                  <a:noFill/>
                </a:ln>
                <a:solidFill>
                  <a:srgbClr val="C00000"/>
                </a:solidFill>
                <a:effectLst/>
                <a:uLnTx/>
                <a:uFillTx/>
                <a:latin typeface="Arial" panose="020B0604020202020204" pitchFamily="34" charset="0"/>
                <a:ea typeface="ＭＳ Ｐゴシック" panose="020B0600070205080204" pitchFamily="50" charset="-128"/>
                <a:cs typeface="+mn-cs"/>
              </a:rPr>
              <a:t>調達コストを抑える</a:t>
            </a:r>
            <a:r>
              <a:rPr kumimoji="0" lang="ja-JP" altLang="en-US"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ことが可能となる。</a:t>
            </a:r>
            <a:endParaRPr kumimoji="0" lang="en-US" altLang="ja-JP"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また、新技術冷蔵庫が有する熟成効果を活用して、地元産品（王子サーモン、豚肉等）を利用した</a:t>
            </a:r>
            <a:r>
              <a:rPr lang="ja-JP" altLang="en-US" sz="1200" u="sng" kern="0" dirty="0">
                <a:solidFill>
                  <a:srgbClr val="C00000"/>
                </a:solidFill>
                <a:latin typeface="Arial" panose="020B0604020202020204" pitchFamily="34" charset="0"/>
                <a:ea typeface="ＭＳ Ｐゴシック" panose="020B0600070205080204" pitchFamily="50" charset="-128"/>
                <a:cs typeface="+mn-cs"/>
              </a:rPr>
              <a:t>新商品・新メニューの</a:t>
            </a:r>
            <a:r>
              <a:rPr lang="ja-JP" altLang="en-US" sz="1200" u="sng" kern="0" dirty="0" smtClean="0">
                <a:solidFill>
                  <a:srgbClr val="C00000"/>
                </a:solidFill>
                <a:latin typeface="Arial" panose="020B0604020202020204" pitchFamily="34" charset="0"/>
                <a:ea typeface="ＭＳ Ｐゴシック" panose="020B0600070205080204" pitchFamily="50" charset="-128"/>
                <a:cs typeface="+mn-cs"/>
              </a:rPr>
              <a:t>開発（付加価値化）</a:t>
            </a:r>
            <a:r>
              <a:rPr kumimoji="0" lang="ja-JP" altLang="en-US"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rPr>
              <a:t>に向けたトライアルを実施する。</a:t>
            </a:r>
            <a:endParaRPr kumimoji="0" lang="en-US" altLang="ja-JP" sz="12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59" name="正方形/長方形 58"/>
          <p:cNvSpPr/>
          <p:nvPr/>
        </p:nvSpPr>
        <p:spPr>
          <a:xfrm>
            <a:off x="415912" y="1624252"/>
            <a:ext cx="900000" cy="252000"/>
          </a:xfrm>
          <a:prstGeom prst="rect">
            <a:avLst/>
          </a:prstGeom>
          <a:solidFill>
            <a:schemeClr val="tx1"/>
          </a:solidFill>
          <a:ln w="12700" cap="flat" cmpd="sng" algn="ctr">
            <a:noFill/>
            <a:prstDash val="solid"/>
          </a:ln>
          <a:effectLst/>
        </p:spPr>
        <p:txBody>
          <a:bodyPr lIns="72000" tIns="72000" rIns="72000" bIns="72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2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rPr>
              <a:t>背景</a:t>
            </a:r>
            <a:r>
              <a:rPr kumimoji="1" lang="en-US" altLang="ja-JP" sz="12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rPr>
              <a:t>/</a:t>
            </a:r>
            <a:r>
              <a:rPr kumimoji="1" lang="ja-JP" altLang="en-US" sz="12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rPr>
              <a:t>課題</a:t>
            </a:r>
          </a:p>
        </p:txBody>
      </p:sp>
      <p:sp>
        <p:nvSpPr>
          <p:cNvPr id="60" name="正方形/長方形 59"/>
          <p:cNvSpPr/>
          <p:nvPr/>
        </p:nvSpPr>
        <p:spPr>
          <a:xfrm>
            <a:off x="415912" y="3740475"/>
            <a:ext cx="1425588" cy="252000"/>
          </a:xfrm>
          <a:prstGeom prst="rect">
            <a:avLst/>
          </a:prstGeom>
          <a:solidFill>
            <a:schemeClr val="tx1"/>
          </a:solidFill>
          <a:ln w="12700" cap="flat" cmpd="sng" algn="ctr">
            <a:noFill/>
            <a:prstDash val="solid"/>
          </a:ln>
          <a:effectLst/>
        </p:spPr>
        <p:txBody>
          <a:bodyPr lIns="72000" tIns="72000" rIns="72000" bIns="72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200" kern="0" dirty="0">
                <a:solidFill>
                  <a:schemeClr val="bg1"/>
                </a:solidFill>
                <a:latin typeface="Arial" panose="020B0604020202020204" pitchFamily="34" charset="0"/>
                <a:ea typeface="ＭＳ Ｐゴシック" panose="020B0600070205080204" pitchFamily="50" charset="-128"/>
                <a:cs typeface="+mn-cs"/>
              </a:rPr>
              <a:t>事業内容</a:t>
            </a:r>
            <a:r>
              <a:rPr kumimoji="1" lang="en-US" altLang="ja-JP" sz="1200" kern="0" dirty="0">
                <a:solidFill>
                  <a:schemeClr val="bg1"/>
                </a:solidFill>
                <a:latin typeface="Arial" panose="020B0604020202020204" pitchFamily="34" charset="0"/>
                <a:ea typeface="ＭＳ Ｐゴシック" panose="020B0600070205080204" pitchFamily="50" charset="-128"/>
                <a:cs typeface="+mn-cs"/>
              </a:rPr>
              <a:t>/</a:t>
            </a:r>
            <a:r>
              <a:rPr kumimoji="1" lang="ja-JP" altLang="en-US" sz="1200" kern="0" dirty="0">
                <a:solidFill>
                  <a:schemeClr val="bg1"/>
                </a:solidFill>
                <a:latin typeface="Arial" panose="020B0604020202020204" pitchFamily="34" charset="0"/>
                <a:ea typeface="ＭＳ Ｐゴシック" panose="020B0600070205080204" pitchFamily="50" charset="-128"/>
                <a:cs typeface="+mn-cs"/>
              </a:rPr>
              <a:t>期待効果</a:t>
            </a:r>
            <a:endParaRPr kumimoji="1" lang="ja-JP" altLang="en-US" sz="12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endParaRPr>
          </a:p>
        </p:txBody>
      </p:sp>
      <p:sp>
        <p:nvSpPr>
          <p:cNvPr id="63" name="角丸四角形 62"/>
          <p:cNvSpPr/>
          <p:nvPr/>
        </p:nvSpPr>
        <p:spPr>
          <a:xfrm>
            <a:off x="4175760" y="2752389"/>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a:solidFill>
                  <a:prstClr val="white"/>
                </a:solidFill>
                <a:latin typeface="ＭＳ Ｐゴシック" panose="020B0600070205080204" pitchFamily="50" charset="-128"/>
                <a:cs typeface="Meiryo UI" panose="020B0604030504040204" pitchFamily="50" charset="-128"/>
              </a:rPr>
              <a:t>株式</a:t>
            </a:r>
            <a:r>
              <a:rPr lang="ja-JP" altLang="en-US" sz="1100" b="1" kern="0" dirty="0" smtClean="0">
                <a:solidFill>
                  <a:prstClr val="white"/>
                </a:solidFill>
                <a:latin typeface="ＭＳ Ｐゴシック" panose="020B0600070205080204" pitchFamily="50" charset="-128"/>
                <a:cs typeface="Meiryo UI" panose="020B0604030504040204" pitchFamily="50" charset="-128"/>
              </a:rPr>
              <a:t>会社</a:t>
            </a:r>
            <a:r>
              <a:rPr lang="en-US" altLang="ja-JP" sz="1100" b="1" kern="0" dirty="0" smtClean="0">
                <a:solidFill>
                  <a:prstClr val="white"/>
                </a:solidFill>
                <a:latin typeface="ＭＳ Ｐゴシック" panose="020B0600070205080204" pitchFamily="50" charset="-128"/>
                <a:cs typeface="Meiryo UI" panose="020B0604030504040204" pitchFamily="50" charset="-128"/>
              </a:rPr>
              <a:t/>
            </a:r>
            <a:br>
              <a:rPr lang="en-US" altLang="ja-JP" sz="1100" b="1" kern="0" dirty="0" smtClean="0">
                <a:solidFill>
                  <a:prstClr val="white"/>
                </a:solidFill>
                <a:latin typeface="ＭＳ Ｐゴシック" panose="020B0600070205080204" pitchFamily="50" charset="-128"/>
                <a:cs typeface="Meiryo UI" panose="020B0604030504040204" pitchFamily="50" charset="-128"/>
              </a:rPr>
            </a:br>
            <a:r>
              <a:rPr lang="ja-JP" altLang="en-US" sz="1100" b="1" kern="0" dirty="0" smtClean="0">
                <a:solidFill>
                  <a:prstClr val="white"/>
                </a:solidFill>
                <a:latin typeface="ＭＳ Ｐゴシック" panose="020B0600070205080204" pitchFamily="50" charset="-128"/>
                <a:cs typeface="Meiryo UI" panose="020B0604030504040204" pitchFamily="50" charset="-128"/>
              </a:rPr>
              <a:t>ホテルニュー</a:t>
            </a:r>
            <a:r>
              <a:rPr lang="ja-JP" altLang="en-US" sz="1100" b="1" kern="0" dirty="0">
                <a:solidFill>
                  <a:prstClr val="white"/>
                </a:solidFill>
                <a:latin typeface="ＭＳ Ｐゴシック" panose="020B0600070205080204" pitchFamily="50" charset="-128"/>
                <a:cs typeface="Meiryo UI" panose="020B0604030504040204" pitchFamily="50" charset="-128"/>
              </a:rPr>
              <a:t>王子</a:t>
            </a:r>
            <a:endParaRPr kumimoji="0" lang="en-US" altLang="ja-JP" sz="1100" b="1" i="0" u="none" strike="noStrike" kern="0" cap="none" spc="0" normalizeH="0" baseline="0" noProof="0" dirty="0" smtClean="0">
              <a:ln>
                <a:noFill/>
              </a:ln>
              <a:solidFill>
                <a:prstClr val="white"/>
              </a:solidFill>
              <a:effectLst/>
              <a:uLnTx/>
              <a:uFillTx/>
              <a:latin typeface="ＭＳ Ｐゴシック" panose="020B0600070205080204" pitchFamily="50" charset="-128"/>
              <a:cs typeface="Meiryo UI" panose="020B0604030504040204" pitchFamily="50" charset="-128"/>
            </a:endParaRPr>
          </a:p>
        </p:txBody>
      </p:sp>
      <p:sp>
        <p:nvSpPr>
          <p:cNvPr id="64" name="下矢印 63"/>
          <p:cNvSpPr/>
          <p:nvPr/>
        </p:nvSpPr>
        <p:spPr>
          <a:xfrm flipV="1">
            <a:off x="4722615" y="3460321"/>
            <a:ext cx="407902" cy="238615"/>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65" name="角丸四角形 64"/>
          <p:cNvSpPr/>
          <p:nvPr/>
        </p:nvSpPr>
        <p:spPr>
          <a:xfrm>
            <a:off x="4175760" y="3857953"/>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a:solidFill>
                  <a:prstClr val="white"/>
                </a:solidFill>
                <a:latin typeface="ＭＳ Ｐゴシック" panose="020B0600070205080204" pitchFamily="50" charset="-128"/>
                <a:cs typeface="Meiryo UI" panose="020B0604030504040204" pitchFamily="50" charset="-128"/>
              </a:rPr>
              <a:t>株式</a:t>
            </a:r>
            <a:r>
              <a:rPr lang="ja-JP" altLang="en-US" sz="1100" b="1" kern="0" dirty="0" smtClean="0">
                <a:solidFill>
                  <a:prstClr val="white"/>
                </a:solidFill>
                <a:latin typeface="ＭＳ Ｐゴシック" panose="020B0600070205080204" pitchFamily="50" charset="-128"/>
                <a:cs typeface="Meiryo UI" panose="020B0604030504040204" pitchFamily="50" charset="-128"/>
              </a:rPr>
              <a:t>会社</a:t>
            </a:r>
            <a:r>
              <a:rPr lang="en-US" altLang="ja-JP" sz="1100" b="1" kern="0" dirty="0" smtClean="0">
                <a:solidFill>
                  <a:prstClr val="white"/>
                </a:solidFill>
                <a:latin typeface="ＭＳ Ｐゴシック" panose="020B0600070205080204" pitchFamily="50" charset="-128"/>
                <a:cs typeface="Meiryo UI" panose="020B0604030504040204" pitchFamily="50" charset="-128"/>
              </a:rPr>
              <a:t/>
            </a:r>
            <a:br>
              <a:rPr lang="en-US" altLang="ja-JP" sz="1100" b="1" kern="0" dirty="0" smtClean="0">
                <a:solidFill>
                  <a:prstClr val="white"/>
                </a:solidFill>
                <a:latin typeface="ＭＳ Ｐゴシック" panose="020B0600070205080204" pitchFamily="50" charset="-128"/>
                <a:cs typeface="Meiryo UI" panose="020B0604030504040204" pitchFamily="50" charset="-128"/>
              </a:rPr>
            </a:br>
            <a:r>
              <a:rPr lang="en-US" altLang="ja-JP" sz="1100" b="1" kern="0" dirty="0" smtClean="0">
                <a:solidFill>
                  <a:prstClr val="white"/>
                </a:solidFill>
                <a:latin typeface="ＭＳ Ｐゴシック" panose="020B0600070205080204" pitchFamily="50" charset="-128"/>
                <a:cs typeface="Meiryo UI" panose="020B0604030504040204" pitchFamily="50" charset="-128"/>
              </a:rPr>
              <a:t>MARS</a:t>
            </a:r>
            <a:r>
              <a:rPr lang="ja-JP" altLang="en-US" sz="1100" b="1" kern="0" dirty="0" smtClean="0">
                <a:solidFill>
                  <a:prstClr val="white"/>
                </a:solidFill>
                <a:latin typeface="ＭＳ Ｐゴシック" panose="020B0600070205080204" pitchFamily="50" charset="-128"/>
                <a:cs typeface="Meiryo UI" panose="020B0604030504040204" pitchFamily="50" charset="-128"/>
              </a:rPr>
              <a:t> </a:t>
            </a:r>
            <a:r>
              <a:rPr lang="en-US" altLang="ja-JP" sz="1100" b="1" kern="0" dirty="0" smtClean="0">
                <a:solidFill>
                  <a:prstClr val="white"/>
                </a:solidFill>
                <a:latin typeface="ＭＳ Ｐゴシック" panose="020B0600070205080204" pitchFamily="50" charset="-128"/>
                <a:cs typeface="Meiryo UI" panose="020B0604030504040204" pitchFamily="50" charset="-128"/>
              </a:rPr>
              <a:t>Company</a:t>
            </a:r>
            <a:endParaRPr kumimoji="0" lang="en-US" altLang="ja-JP" sz="1100" b="1" i="0" u="none" strike="noStrike" kern="0" cap="none" spc="0" normalizeH="0" baseline="0" noProof="0" dirty="0" smtClean="0">
              <a:ln>
                <a:noFill/>
              </a:ln>
              <a:solidFill>
                <a:prstClr val="white"/>
              </a:solidFill>
              <a:effectLst/>
              <a:uLnTx/>
              <a:uFillTx/>
              <a:latin typeface="ＭＳ Ｐゴシック" panose="020B0600070205080204" pitchFamily="50" charset="-128"/>
              <a:cs typeface="Meiryo UI" panose="020B0604030504040204" pitchFamily="50" charset="-128"/>
            </a:endParaRPr>
          </a:p>
        </p:txBody>
      </p:sp>
      <p:sp>
        <p:nvSpPr>
          <p:cNvPr id="66" name="Rectangle 53"/>
          <p:cNvSpPr>
            <a:spLocks noChangeArrowheads="1"/>
          </p:cNvSpPr>
          <p:nvPr/>
        </p:nvSpPr>
        <p:spPr bwMode="gray">
          <a:xfrm>
            <a:off x="4175760" y="4545201"/>
            <a:ext cx="1523119" cy="410236"/>
          </a:xfrm>
          <a:prstGeom prst="rect">
            <a:avLst/>
          </a:prstGeom>
          <a:noFill/>
          <a:ln w="19050" algn="ctr">
            <a:noFill/>
            <a:miter lim="800000"/>
            <a:headEnd/>
            <a:tailEnd/>
          </a:ln>
          <a:effectLst/>
        </p:spPr>
        <p:txBody>
          <a:bodyPr wrap="square" lIns="0" tIns="72000" rIns="0" bIns="72000" anchor="ctr" anchorCtr="0"/>
          <a:lstStyle/>
          <a:p>
            <a:r>
              <a:rPr lang="ja-JP" altLang="ja-JP" sz="900" dirty="0"/>
              <a:t>新技術冷蔵庫のレンタル導入及び長期保存に係る知見提供</a:t>
            </a:r>
          </a:p>
        </p:txBody>
      </p:sp>
      <p:pic>
        <p:nvPicPr>
          <p:cNvPr id="6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2676" y="3361771"/>
            <a:ext cx="375625" cy="4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8" name="下矢印 67"/>
          <p:cNvSpPr/>
          <p:nvPr/>
        </p:nvSpPr>
        <p:spPr>
          <a:xfrm>
            <a:off x="4722615" y="2373769"/>
            <a:ext cx="407902" cy="238615"/>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69" name="角丸四角形 68"/>
          <p:cNvSpPr/>
          <p:nvPr/>
        </p:nvSpPr>
        <p:spPr>
          <a:xfrm>
            <a:off x="4175760" y="1664753"/>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smtClean="0">
                <a:solidFill>
                  <a:prstClr val="white"/>
                </a:solidFill>
                <a:latin typeface="ＭＳ Ｐゴシック" panose="020B0600070205080204" pitchFamily="50" charset="-128"/>
                <a:cs typeface="Meiryo UI" panose="020B0604030504040204" pitchFamily="50" charset="-128"/>
              </a:rPr>
              <a:t>地元生産者な</a:t>
            </a:r>
            <a:r>
              <a:rPr lang="ja-JP" altLang="en-US" sz="1100" b="1" kern="0" dirty="0">
                <a:solidFill>
                  <a:prstClr val="white"/>
                </a:solidFill>
                <a:latin typeface="ＭＳ Ｐゴシック" panose="020B0600070205080204" pitchFamily="50" charset="-128"/>
                <a:cs typeface="Meiryo UI" panose="020B0604030504040204" pitchFamily="50" charset="-128"/>
              </a:rPr>
              <a:t>ど</a:t>
            </a:r>
            <a:endParaRPr kumimoji="0" lang="en-US" altLang="ja-JP" sz="1100" b="1" i="0" u="none" strike="noStrike" kern="0" cap="none" spc="0" normalizeH="0" baseline="0" noProof="0" dirty="0" smtClean="0">
              <a:ln>
                <a:noFill/>
              </a:ln>
              <a:solidFill>
                <a:prstClr val="white"/>
              </a:solidFill>
              <a:effectLst/>
              <a:uLnTx/>
              <a:uFillTx/>
              <a:latin typeface="ＭＳ Ｐゴシック" panose="020B0600070205080204" pitchFamily="50" charset="-128"/>
              <a:cs typeface="Meiryo UI" panose="020B0604030504040204" pitchFamily="50" charset="-128"/>
            </a:endParaRPr>
          </a:p>
        </p:txBody>
      </p:sp>
      <p:sp>
        <p:nvSpPr>
          <p:cNvPr id="70" name="Rectangle 53"/>
          <p:cNvSpPr>
            <a:spLocks noChangeArrowheads="1"/>
          </p:cNvSpPr>
          <p:nvPr/>
        </p:nvSpPr>
        <p:spPr bwMode="gray">
          <a:xfrm>
            <a:off x="5212837" y="2296922"/>
            <a:ext cx="546855" cy="410236"/>
          </a:xfrm>
          <a:prstGeom prst="rect">
            <a:avLst/>
          </a:prstGeom>
          <a:noFill/>
          <a:ln w="19050" algn="ctr">
            <a:noFill/>
            <a:miter lim="800000"/>
            <a:headEnd/>
            <a:tailEnd/>
          </a:ln>
          <a:effectLst/>
        </p:spPr>
        <p:txBody>
          <a:bodyPr wrap="square" lIns="0" tIns="72000" rIns="0" bIns="72000" anchor="ctr" anchorCtr="0"/>
          <a:lstStyle/>
          <a:p>
            <a:r>
              <a:rPr lang="ja-JP" altLang="en-US" sz="900" dirty="0" smtClean="0"/>
              <a:t>食材調達</a:t>
            </a:r>
            <a:endParaRPr lang="ja-JP" altLang="ja-JP" sz="900" dirty="0"/>
          </a:p>
        </p:txBody>
      </p:sp>
      <p:sp>
        <p:nvSpPr>
          <p:cNvPr id="71" name="左中かっこ 70"/>
          <p:cNvSpPr/>
          <p:nvPr/>
        </p:nvSpPr>
        <p:spPr>
          <a:xfrm>
            <a:off x="5815897" y="1664752"/>
            <a:ext cx="193745" cy="2880449"/>
          </a:xfrm>
          <a:prstGeom prst="leftBrace">
            <a:avLst>
              <a:gd name="adj1" fmla="val 26960"/>
              <a:gd name="adj2" fmla="val 46749"/>
            </a:avLst>
          </a:prstGeom>
          <a:ln w="127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800"/>
          </a:p>
        </p:txBody>
      </p:sp>
      <p:sp>
        <p:nvSpPr>
          <p:cNvPr id="72" name="正方形/長方形 71"/>
          <p:cNvSpPr/>
          <p:nvPr/>
        </p:nvSpPr>
        <p:spPr>
          <a:xfrm>
            <a:off x="6238971" y="1652415"/>
            <a:ext cx="3270686" cy="271439"/>
          </a:xfrm>
          <a:prstGeom prst="rect">
            <a:avLst/>
          </a:prstGeom>
          <a:solidFill>
            <a:schemeClr val="accent1">
              <a:lumMod val="60000"/>
              <a:lumOff val="40000"/>
            </a:schemeClr>
          </a:solidFill>
          <a:ln w="25400" cap="flat" cmpd="sng" algn="ctr">
            <a:noFill/>
            <a:prstDash val="solid"/>
          </a:ln>
          <a:effectLst/>
        </p:spPr>
        <p:txBody>
          <a:bodyPr rtlCol="0" anchor="ctr"/>
          <a:lstStyle/>
          <a:p>
            <a:pPr algn="ctr">
              <a:defRPr/>
            </a:pPr>
            <a:r>
              <a:rPr lang="ja-JP" altLang="en-US" sz="1050" kern="0" dirty="0" smtClean="0">
                <a:latin typeface="Arial Unicode MS" panose="020B0604020202020204" pitchFamily="50" charset="-128"/>
                <a:cs typeface="Meiryo UI" panose="020B0604030504040204" pitchFamily="50" charset="-128"/>
              </a:rPr>
              <a:t>地元食材の長期鮮度保持の実証</a:t>
            </a:r>
            <a:endParaRPr lang="en-US" altLang="ja-JP" sz="1050" kern="0" dirty="0">
              <a:latin typeface="Arial Unicode MS" panose="020B0604020202020204" pitchFamily="50" charset="-128"/>
              <a:cs typeface="Meiryo UI" panose="020B0604030504040204" pitchFamily="50" charset="-128"/>
            </a:endParaRPr>
          </a:p>
        </p:txBody>
      </p:sp>
      <p:sp>
        <p:nvSpPr>
          <p:cNvPr id="73" name="Rectangle 16"/>
          <p:cNvSpPr>
            <a:spLocks noChangeArrowheads="1"/>
          </p:cNvSpPr>
          <p:nvPr/>
        </p:nvSpPr>
        <p:spPr bwMode="gray">
          <a:xfrm>
            <a:off x="6237077" y="1940177"/>
            <a:ext cx="3275934" cy="881855"/>
          </a:xfrm>
          <a:prstGeom prst="rect">
            <a:avLst/>
          </a:prstGeom>
          <a:noFill/>
          <a:ln w="9525" algn="ctr">
            <a:noFill/>
            <a:miter lim="800000"/>
            <a:headEnd/>
            <a:tailEnd/>
          </a:ln>
        </p:spPr>
        <p:txBody>
          <a:bodyPr lIns="72000" tIns="36000" rIns="72000" bIns="144000" anchor="t"/>
          <a:lstStyle/>
          <a:p>
            <a:pPr marL="179388" lvl="2" indent="-179388" fontAlgn="auto">
              <a:lnSpc>
                <a:spcPct val="106000"/>
              </a:lnSpc>
              <a:spcBef>
                <a:spcPts val="600"/>
              </a:spcBef>
              <a:spcAft>
                <a:spcPts val="0"/>
              </a:spcAft>
              <a:buClr>
                <a:srgbClr val="000000"/>
              </a:buClr>
              <a:buFont typeface="Wingdings" pitchFamily="2" charset="2"/>
              <a:buChar char="Ø"/>
            </a:pPr>
            <a:r>
              <a:rPr kumimoji="1" lang="ja-JP" altLang="en-US" sz="1000" dirty="0">
                <a:latin typeface="+mn-ea"/>
                <a:cs typeface="Meiryo UI" panose="020B0604030504040204" pitchFamily="50" charset="-128"/>
              </a:rPr>
              <a:t>食材（肉類・魚介類・野菜など）を冷凍保存並みに長期冷蔵保存できることで食材ロスの削減効果を測定する</a:t>
            </a:r>
            <a:r>
              <a:rPr kumimoji="1" lang="ja-JP" altLang="en-US" sz="1000" dirty="0" smtClean="0">
                <a:latin typeface="+mn-ea"/>
                <a:cs typeface="Meiryo UI" panose="020B0604030504040204" pitchFamily="50" charset="-128"/>
              </a:rPr>
              <a:t>。</a:t>
            </a:r>
            <a:endParaRPr kumimoji="1" lang="en-US" altLang="ja-JP" sz="1000" dirty="0" smtClean="0">
              <a:latin typeface="+mn-ea"/>
              <a:cs typeface="Meiryo UI" panose="020B0604030504040204" pitchFamily="50" charset="-128"/>
            </a:endParaRPr>
          </a:p>
          <a:p>
            <a:pPr marL="179388" lvl="2" indent="-179388" fontAlgn="auto">
              <a:lnSpc>
                <a:spcPct val="106000"/>
              </a:lnSpc>
              <a:spcBef>
                <a:spcPts val="600"/>
              </a:spcBef>
              <a:spcAft>
                <a:spcPts val="0"/>
              </a:spcAft>
              <a:buClr>
                <a:srgbClr val="000000"/>
              </a:buClr>
              <a:buFont typeface="Wingdings" pitchFamily="2" charset="2"/>
              <a:buChar char="Ø"/>
            </a:pPr>
            <a:r>
              <a:rPr kumimoji="1" lang="ja-JP" altLang="en-US" sz="1000" dirty="0" smtClean="0">
                <a:latin typeface="+mn-ea"/>
                <a:cs typeface="Meiryo UI" panose="020B0604030504040204" pitchFamily="50" charset="-128"/>
              </a:rPr>
              <a:t>通常の冷蔵庫保存に比べて、どれくらい鮮度を保持しながら食材を保存することができるかを検証する。</a:t>
            </a:r>
            <a:endParaRPr kumimoji="1" lang="en-US" altLang="ja-JP" sz="1000" dirty="0">
              <a:latin typeface="+mn-ea"/>
              <a:cs typeface="Meiryo UI" panose="020B0604030504040204" pitchFamily="50" charset="-128"/>
            </a:endParaRPr>
          </a:p>
        </p:txBody>
      </p:sp>
      <p:sp>
        <p:nvSpPr>
          <p:cNvPr id="74" name="円/楕円 73"/>
          <p:cNvSpPr/>
          <p:nvPr/>
        </p:nvSpPr>
        <p:spPr bwMode="gray">
          <a:xfrm>
            <a:off x="6237077" y="1652415"/>
            <a:ext cx="271439" cy="271439"/>
          </a:xfrm>
          <a:prstGeom prst="ellipse">
            <a:avLst/>
          </a:prstGeom>
          <a:solidFill>
            <a:schemeClr val="accent2"/>
          </a:solidFill>
          <a:ln w="12700" algn="ctr">
            <a:solidFill>
              <a:schemeClr val="bg1"/>
            </a:solidFill>
            <a:miter lim="800000"/>
            <a:headEnd/>
            <a:tailEnd/>
          </a:ln>
        </p:spPr>
        <p:txBody>
          <a:bodyPr wrap="square" lIns="36000" tIns="36000" rIns="36000" bIns="36000" rtlCol="0" anchor="ctr"/>
          <a:lstStyle/>
          <a:p>
            <a:pPr algn="ctr">
              <a:buFont typeface="Wingdings 2" pitchFamily="18" charset="2"/>
              <a:buNone/>
            </a:pPr>
            <a:r>
              <a:rPr kumimoji="1" lang="en-US" altLang="ja-JP" sz="1050" dirty="0" smtClean="0">
                <a:solidFill>
                  <a:schemeClr val="bg1"/>
                </a:solidFill>
              </a:rPr>
              <a:t>1</a:t>
            </a:r>
            <a:endParaRPr kumimoji="1" lang="ja-JP" altLang="en-US" sz="1050" dirty="0" smtClean="0">
              <a:solidFill>
                <a:schemeClr val="bg1"/>
              </a:solidFill>
            </a:endParaRPr>
          </a:p>
        </p:txBody>
      </p:sp>
      <p:sp>
        <p:nvSpPr>
          <p:cNvPr id="75" name="正方形/長方形 74"/>
          <p:cNvSpPr/>
          <p:nvPr/>
        </p:nvSpPr>
        <p:spPr>
          <a:xfrm>
            <a:off x="6238971" y="4058129"/>
            <a:ext cx="3270686" cy="271439"/>
          </a:xfrm>
          <a:prstGeom prst="rect">
            <a:avLst/>
          </a:prstGeom>
          <a:solidFill>
            <a:schemeClr val="accent1">
              <a:lumMod val="60000"/>
              <a:lumOff val="40000"/>
            </a:schemeClr>
          </a:solidFill>
          <a:ln w="25400" cap="flat" cmpd="sng" algn="ctr">
            <a:noFill/>
            <a:prstDash val="solid"/>
          </a:ln>
          <a:effectLst/>
        </p:spPr>
        <p:txBody>
          <a:bodyPr rtlCol="0" anchor="ctr"/>
          <a:lstStyle/>
          <a:p>
            <a:pPr algn="ctr">
              <a:defRPr/>
            </a:pPr>
            <a:r>
              <a:rPr lang="ja-JP" altLang="en-US" sz="1050" kern="0" dirty="0" smtClean="0">
                <a:latin typeface="Arial Unicode MS" panose="020B0604020202020204" pitchFamily="50" charset="-128"/>
                <a:cs typeface="Meiryo UI" panose="020B0604030504040204" pitchFamily="50" charset="-128"/>
              </a:rPr>
              <a:t>熟成効果を利用した新たな商品開発</a:t>
            </a:r>
            <a:endParaRPr lang="en-US" altLang="ja-JP" sz="1050" kern="0" dirty="0">
              <a:latin typeface="Arial Unicode MS" panose="020B0604020202020204" pitchFamily="50" charset="-128"/>
              <a:cs typeface="Meiryo UI" panose="020B0604030504040204" pitchFamily="50" charset="-128"/>
            </a:endParaRPr>
          </a:p>
        </p:txBody>
      </p:sp>
      <p:sp>
        <p:nvSpPr>
          <p:cNvPr id="76" name="Rectangle 16"/>
          <p:cNvSpPr>
            <a:spLocks noChangeArrowheads="1"/>
          </p:cNvSpPr>
          <p:nvPr/>
        </p:nvSpPr>
        <p:spPr bwMode="gray">
          <a:xfrm>
            <a:off x="6237077" y="4345891"/>
            <a:ext cx="3275934" cy="724861"/>
          </a:xfrm>
          <a:prstGeom prst="rect">
            <a:avLst/>
          </a:prstGeom>
          <a:noFill/>
          <a:ln w="9525" algn="ctr">
            <a:noFill/>
            <a:miter lim="800000"/>
            <a:headEnd/>
            <a:tailEnd/>
          </a:ln>
        </p:spPr>
        <p:txBody>
          <a:bodyPr lIns="72000" tIns="36000" rIns="72000" bIns="144000" anchor="t"/>
          <a:lstStyle/>
          <a:p>
            <a:pPr marL="179388" lvl="2" indent="-179388" fontAlgn="auto">
              <a:lnSpc>
                <a:spcPct val="106000"/>
              </a:lnSpc>
              <a:spcBef>
                <a:spcPts val="600"/>
              </a:spcBef>
              <a:spcAft>
                <a:spcPts val="0"/>
              </a:spcAft>
              <a:buClr>
                <a:srgbClr val="000000"/>
              </a:buClr>
              <a:buFont typeface="Wingdings" pitchFamily="2" charset="2"/>
              <a:buChar char="Ø"/>
            </a:pPr>
            <a:r>
              <a:rPr lang="ja-JP" altLang="ja-JP" sz="1000" dirty="0"/>
              <a:t>新冷蔵技術を活用した熟成</a:t>
            </a:r>
            <a:r>
              <a:rPr lang="ja-JP" altLang="ja-JP" sz="1000" dirty="0" smtClean="0"/>
              <a:t>方法</a:t>
            </a:r>
            <a:r>
              <a:rPr lang="ja-JP" altLang="en-US" sz="1000" dirty="0" smtClean="0"/>
              <a:t>によ</a:t>
            </a:r>
            <a:r>
              <a:rPr lang="ja-JP" altLang="en-US" sz="1000" dirty="0"/>
              <a:t>って</a:t>
            </a:r>
            <a:r>
              <a:rPr lang="ja-JP" altLang="en-US" sz="1000" dirty="0" smtClean="0"/>
              <a:t>、</a:t>
            </a:r>
            <a:r>
              <a:rPr lang="ja-JP" altLang="en-US" sz="1000" dirty="0"/>
              <a:t>料理として提供したときの質（おいしさ</a:t>
            </a:r>
            <a:r>
              <a:rPr lang="ja-JP" altLang="en-US" sz="1000" dirty="0" smtClean="0"/>
              <a:t>）の変化に対する効果</a:t>
            </a:r>
            <a:r>
              <a:rPr lang="ja-JP" altLang="en-US" sz="1000" dirty="0"/>
              <a:t>測定（シェフや消費者によるアンケート・ヒアリング）を行うなど、付加価値化に向けた</a:t>
            </a:r>
            <a:r>
              <a:rPr lang="ja-JP" altLang="en-US" sz="1000" dirty="0" smtClean="0"/>
              <a:t>取り組みを行う。</a:t>
            </a:r>
            <a:endParaRPr kumimoji="1" lang="en-US" altLang="ja-JP" sz="1000" dirty="0">
              <a:latin typeface="+mn-ea"/>
              <a:cs typeface="Meiryo UI" panose="020B0604030504040204" pitchFamily="50" charset="-128"/>
            </a:endParaRPr>
          </a:p>
        </p:txBody>
      </p:sp>
      <p:sp>
        <p:nvSpPr>
          <p:cNvPr id="77" name="円/楕円 76"/>
          <p:cNvSpPr/>
          <p:nvPr/>
        </p:nvSpPr>
        <p:spPr bwMode="gray">
          <a:xfrm>
            <a:off x="6237077" y="4058129"/>
            <a:ext cx="271439" cy="271439"/>
          </a:xfrm>
          <a:prstGeom prst="ellipse">
            <a:avLst/>
          </a:prstGeom>
          <a:solidFill>
            <a:schemeClr val="accent2"/>
          </a:solidFill>
          <a:ln w="12700" algn="ctr">
            <a:solidFill>
              <a:schemeClr val="bg1"/>
            </a:solidFill>
            <a:miter lim="800000"/>
            <a:headEnd/>
            <a:tailEnd/>
          </a:ln>
        </p:spPr>
        <p:txBody>
          <a:bodyPr wrap="square" lIns="36000" tIns="36000" rIns="36000" bIns="36000" rtlCol="0" anchor="ctr"/>
          <a:lstStyle/>
          <a:p>
            <a:pPr algn="ctr">
              <a:buFont typeface="Wingdings 2" pitchFamily="18" charset="2"/>
              <a:buNone/>
            </a:pPr>
            <a:r>
              <a:rPr kumimoji="1" lang="en-US" altLang="ja-JP" sz="1050" dirty="0">
                <a:solidFill>
                  <a:schemeClr val="bg1"/>
                </a:solidFill>
              </a:rPr>
              <a:t>2</a:t>
            </a:r>
            <a:endParaRPr kumimoji="1" lang="ja-JP" altLang="en-US" sz="1050" dirty="0" smtClean="0">
              <a:solidFill>
                <a:schemeClr val="bg1"/>
              </a:solidFill>
            </a:endParaRPr>
          </a:p>
        </p:txBody>
      </p:sp>
      <p:pic>
        <p:nvPicPr>
          <p:cNvPr id="78" name="図 77"/>
          <p:cNvPicPr>
            <a:picLocks noChangeAspect="1"/>
          </p:cNvPicPr>
          <p:nvPr/>
        </p:nvPicPr>
        <p:blipFill>
          <a:blip r:embed="rId4"/>
          <a:stretch>
            <a:fillRect/>
          </a:stretch>
        </p:blipFill>
        <p:spPr>
          <a:xfrm>
            <a:off x="7426130" y="3098868"/>
            <a:ext cx="837595" cy="319084"/>
          </a:xfrm>
          <a:prstGeom prst="rect">
            <a:avLst/>
          </a:prstGeom>
        </p:spPr>
      </p:pic>
      <p:pic>
        <p:nvPicPr>
          <p:cNvPr id="79" name="図 78"/>
          <p:cNvPicPr>
            <a:picLocks noChangeAspect="1"/>
          </p:cNvPicPr>
          <p:nvPr/>
        </p:nvPicPr>
        <p:blipFill>
          <a:blip r:embed="rId5"/>
          <a:stretch>
            <a:fillRect/>
          </a:stretch>
        </p:blipFill>
        <p:spPr>
          <a:xfrm>
            <a:off x="7426130" y="3486714"/>
            <a:ext cx="530704" cy="362328"/>
          </a:xfrm>
          <a:prstGeom prst="rect">
            <a:avLst/>
          </a:prstGeom>
        </p:spPr>
      </p:pic>
      <p:pic>
        <p:nvPicPr>
          <p:cNvPr id="80" name="図 79"/>
          <p:cNvPicPr>
            <a:picLocks noChangeAspect="1"/>
          </p:cNvPicPr>
          <p:nvPr/>
        </p:nvPicPr>
        <p:blipFill>
          <a:blip r:embed="rId6"/>
          <a:stretch>
            <a:fillRect/>
          </a:stretch>
        </p:blipFill>
        <p:spPr>
          <a:xfrm>
            <a:off x="7964590" y="3486245"/>
            <a:ext cx="400404" cy="362796"/>
          </a:xfrm>
          <a:prstGeom prst="rect">
            <a:avLst/>
          </a:prstGeom>
        </p:spPr>
      </p:pic>
      <p:pic>
        <p:nvPicPr>
          <p:cNvPr id="8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06261" y="3115572"/>
            <a:ext cx="520907" cy="614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 name="Rectangle 53"/>
          <p:cNvSpPr>
            <a:spLocks noChangeArrowheads="1"/>
          </p:cNvSpPr>
          <p:nvPr/>
        </p:nvSpPr>
        <p:spPr bwMode="gray">
          <a:xfrm>
            <a:off x="8537946" y="3606034"/>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ja-JP" sz="800" dirty="0"/>
              <a:t>新技術</a:t>
            </a:r>
            <a:r>
              <a:rPr lang="ja-JP" altLang="ja-JP" sz="800" dirty="0" smtClean="0"/>
              <a:t>冷蔵庫</a:t>
            </a:r>
            <a:r>
              <a:rPr lang="en-US" altLang="ja-JP" sz="800" dirty="0" smtClean="0"/>
              <a:t/>
            </a:r>
            <a:br>
              <a:rPr lang="en-US" altLang="ja-JP" sz="800" dirty="0" smtClean="0"/>
            </a:br>
            <a:r>
              <a:rPr lang="ja-JP" altLang="en-US" sz="800" dirty="0" smtClean="0"/>
              <a:t>（蔵番）</a:t>
            </a:r>
            <a:endParaRPr lang="ja-JP" altLang="ja-JP" sz="800" dirty="0"/>
          </a:p>
        </p:txBody>
      </p:sp>
      <p:pic>
        <p:nvPicPr>
          <p:cNvPr id="83" name="図 82"/>
          <p:cNvPicPr>
            <a:picLocks noChangeAspect="1"/>
          </p:cNvPicPr>
          <p:nvPr/>
        </p:nvPicPr>
        <p:blipFill>
          <a:blip r:embed="rId7"/>
          <a:stretch>
            <a:fillRect/>
          </a:stretch>
        </p:blipFill>
        <p:spPr>
          <a:xfrm>
            <a:off x="6502789" y="3085826"/>
            <a:ext cx="506206" cy="669498"/>
          </a:xfrm>
          <a:prstGeom prst="rect">
            <a:avLst/>
          </a:prstGeom>
        </p:spPr>
      </p:pic>
      <p:sp>
        <p:nvSpPr>
          <p:cNvPr id="84" name="Rectangle 53"/>
          <p:cNvSpPr>
            <a:spLocks noChangeArrowheads="1"/>
          </p:cNvSpPr>
          <p:nvPr/>
        </p:nvSpPr>
        <p:spPr bwMode="gray">
          <a:xfrm>
            <a:off x="6342743" y="3606034"/>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通常の冷蔵庫</a:t>
            </a:r>
            <a:endParaRPr lang="ja-JP" altLang="ja-JP" sz="800" dirty="0"/>
          </a:p>
        </p:txBody>
      </p:sp>
      <p:sp>
        <p:nvSpPr>
          <p:cNvPr id="85" name="下矢印 84"/>
          <p:cNvSpPr/>
          <p:nvPr/>
        </p:nvSpPr>
        <p:spPr>
          <a:xfrm rot="5400000">
            <a:off x="7030064" y="3356923"/>
            <a:ext cx="322473" cy="171669"/>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86" name="Rectangle 53"/>
          <p:cNvSpPr>
            <a:spLocks noChangeArrowheads="1"/>
          </p:cNvSpPr>
          <p:nvPr/>
        </p:nvSpPr>
        <p:spPr bwMode="gray">
          <a:xfrm>
            <a:off x="6965865" y="3591977"/>
            <a:ext cx="442123" cy="151330"/>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保存</a:t>
            </a:r>
            <a:endParaRPr lang="ja-JP" altLang="ja-JP" sz="800" dirty="0"/>
          </a:p>
        </p:txBody>
      </p:sp>
      <p:sp>
        <p:nvSpPr>
          <p:cNvPr id="87" name="下矢印 86"/>
          <p:cNvSpPr/>
          <p:nvPr/>
        </p:nvSpPr>
        <p:spPr>
          <a:xfrm rot="16200000" flipH="1">
            <a:off x="8365112" y="3356923"/>
            <a:ext cx="322473" cy="171669"/>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88" name="Rectangle 53"/>
          <p:cNvSpPr>
            <a:spLocks noChangeArrowheads="1"/>
          </p:cNvSpPr>
          <p:nvPr/>
        </p:nvSpPr>
        <p:spPr bwMode="gray">
          <a:xfrm>
            <a:off x="8246830" y="3591977"/>
            <a:ext cx="442123" cy="151330"/>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保存</a:t>
            </a:r>
            <a:endParaRPr lang="ja-JP" altLang="ja-JP" sz="800" dirty="0"/>
          </a:p>
        </p:txBody>
      </p:sp>
      <p:sp>
        <p:nvSpPr>
          <p:cNvPr id="89" name="線吹き出し 1 (枠付き) 88"/>
          <p:cNvSpPr/>
          <p:nvPr/>
        </p:nvSpPr>
        <p:spPr>
          <a:xfrm flipH="1">
            <a:off x="8688953" y="2771136"/>
            <a:ext cx="800047" cy="271439"/>
          </a:xfrm>
          <a:prstGeom prst="borderCallout1">
            <a:avLst>
              <a:gd name="adj1" fmla="val 99089"/>
              <a:gd name="adj2" fmla="val 37286"/>
              <a:gd name="adj3" fmla="val 177801"/>
              <a:gd name="adj4" fmla="val 46571"/>
            </a:avLst>
          </a:prstGeom>
          <a:solidFill>
            <a:schemeClr val="bg1"/>
          </a:solidFill>
          <a:ln>
            <a:solidFill>
              <a:schemeClr val="accent4"/>
            </a:solidFill>
          </a:ln>
        </p:spPr>
        <p:txBody>
          <a:bodyPr wrap="square" lIns="36000" tIns="0" rIns="36000" bIns="0" anchor="ctr">
            <a:noAutofit/>
          </a:bodyPr>
          <a:lstStyle/>
          <a:p>
            <a:pPr fontAlgn="auto">
              <a:spcBef>
                <a:spcPts val="0"/>
              </a:spcBef>
              <a:spcAft>
                <a:spcPts val="300"/>
              </a:spcAft>
            </a:pPr>
            <a:r>
              <a:rPr kumimoji="1" lang="ja-JP" altLang="en-US" sz="700" dirty="0" smtClean="0">
                <a:solidFill>
                  <a:prstClr val="black"/>
                </a:solidFill>
                <a:latin typeface="ＭＳ Ｐゴシック" panose="020B0600070205080204" pitchFamily="50" charset="-128"/>
              </a:rPr>
              <a:t>どれだけ長期保存</a:t>
            </a:r>
            <a:r>
              <a:rPr kumimoji="1" lang="en-US" altLang="ja-JP" sz="700" dirty="0" smtClean="0">
                <a:solidFill>
                  <a:prstClr val="black"/>
                </a:solidFill>
                <a:latin typeface="ＭＳ Ｐゴシック" panose="020B0600070205080204" pitchFamily="50" charset="-128"/>
              </a:rPr>
              <a:t/>
            </a:r>
            <a:br>
              <a:rPr kumimoji="1" lang="en-US" altLang="ja-JP" sz="700" dirty="0" smtClean="0">
                <a:solidFill>
                  <a:prstClr val="black"/>
                </a:solidFill>
                <a:latin typeface="ＭＳ Ｐゴシック" panose="020B0600070205080204" pitchFamily="50" charset="-128"/>
              </a:rPr>
            </a:br>
            <a:r>
              <a:rPr kumimoji="1" lang="ja-JP" altLang="en-US" sz="700" dirty="0" smtClean="0">
                <a:solidFill>
                  <a:prstClr val="black"/>
                </a:solidFill>
                <a:latin typeface="ＭＳ Ｐゴシック" panose="020B0600070205080204" pitchFamily="50" charset="-128"/>
              </a:rPr>
              <a:t>できるか</a:t>
            </a:r>
            <a:endParaRPr kumimoji="1" lang="en-US" altLang="ja-JP" sz="700" dirty="0">
              <a:solidFill>
                <a:prstClr val="black"/>
              </a:solidFill>
              <a:latin typeface="ＭＳ Ｐゴシック" panose="020B0600070205080204" pitchFamily="50" charset="-128"/>
            </a:endParaRPr>
          </a:p>
        </p:txBody>
      </p:sp>
      <p:sp>
        <p:nvSpPr>
          <p:cNvPr id="90" name="Rectangle 53"/>
          <p:cNvSpPr>
            <a:spLocks noChangeArrowheads="1"/>
          </p:cNvSpPr>
          <p:nvPr/>
        </p:nvSpPr>
        <p:spPr bwMode="gray">
          <a:xfrm>
            <a:off x="4992304" y="3407937"/>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ja-JP" sz="900" dirty="0"/>
              <a:t>新技術</a:t>
            </a:r>
            <a:r>
              <a:rPr lang="ja-JP" altLang="ja-JP" sz="900" dirty="0" smtClean="0"/>
              <a:t>冷蔵庫</a:t>
            </a:r>
            <a:r>
              <a:rPr lang="en-US" altLang="ja-JP" sz="900" dirty="0" smtClean="0"/>
              <a:t/>
            </a:r>
            <a:br>
              <a:rPr lang="en-US" altLang="ja-JP" sz="900" dirty="0" smtClean="0"/>
            </a:br>
            <a:r>
              <a:rPr lang="ja-JP" altLang="en-US" sz="900" dirty="0" smtClean="0"/>
              <a:t>（蔵番）</a:t>
            </a:r>
            <a:endParaRPr lang="ja-JP" altLang="ja-JP" sz="900" dirty="0"/>
          </a:p>
        </p:txBody>
      </p:sp>
      <p:sp>
        <p:nvSpPr>
          <p:cNvPr id="91" name="二等辺三角形 90"/>
          <p:cNvSpPr/>
          <p:nvPr/>
        </p:nvSpPr>
        <p:spPr bwMode="gray">
          <a:xfrm flipV="1">
            <a:off x="4729033" y="5327794"/>
            <a:ext cx="4148268" cy="135258"/>
          </a:xfrm>
          <a:prstGeom prst="triangle">
            <a:avLst/>
          </a:prstGeom>
          <a:solidFill>
            <a:schemeClr val="accent4"/>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800" dirty="0" smtClean="0"/>
          </a:p>
        </p:txBody>
      </p:sp>
      <p:sp>
        <p:nvSpPr>
          <p:cNvPr id="92" name="Rectangle 16"/>
          <p:cNvSpPr>
            <a:spLocks noChangeArrowheads="1"/>
          </p:cNvSpPr>
          <p:nvPr/>
        </p:nvSpPr>
        <p:spPr bwMode="gray">
          <a:xfrm>
            <a:off x="6237077" y="5491647"/>
            <a:ext cx="3275934" cy="881855"/>
          </a:xfrm>
          <a:prstGeom prst="rect">
            <a:avLst/>
          </a:prstGeom>
          <a:noFill/>
          <a:ln w="9525" algn="ctr">
            <a:noFill/>
            <a:miter lim="800000"/>
            <a:headEnd/>
            <a:tailEnd/>
          </a:ln>
        </p:spPr>
        <p:txBody>
          <a:bodyPr lIns="72000" tIns="144000" rIns="72000" bIns="144000" anchor="t"/>
          <a:lstStyle/>
          <a:p>
            <a:pPr marL="0" lvl="2" fontAlgn="auto">
              <a:lnSpc>
                <a:spcPct val="106000"/>
              </a:lnSpc>
              <a:spcBef>
                <a:spcPts val="600"/>
              </a:spcBef>
              <a:spcAft>
                <a:spcPts val="0"/>
              </a:spcAft>
              <a:buClr>
                <a:srgbClr val="000000"/>
              </a:buClr>
            </a:pPr>
            <a:endParaRPr kumimoji="1" lang="en-US" altLang="ja-JP" sz="800" dirty="0">
              <a:latin typeface="+mn-ea"/>
              <a:cs typeface="Meiryo UI" panose="020B0604030504040204" pitchFamily="50" charset="-128"/>
            </a:endParaRPr>
          </a:p>
        </p:txBody>
      </p:sp>
      <p:sp>
        <p:nvSpPr>
          <p:cNvPr id="93" name="Rectangle 16"/>
          <p:cNvSpPr>
            <a:spLocks noChangeArrowheads="1"/>
          </p:cNvSpPr>
          <p:nvPr/>
        </p:nvSpPr>
        <p:spPr bwMode="gray">
          <a:xfrm>
            <a:off x="5890471" y="5725503"/>
            <a:ext cx="3640550" cy="569010"/>
          </a:xfrm>
          <a:prstGeom prst="rect">
            <a:avLst/>
          </a:prstGeom>
          <a:noFill/>
          <a:ln w="9525" algn="ctr">
            <a:noFill/>
            <a:miter lim="800000"/>
            <a:headEnd/>
            <a:tailEnd/>
          </a:ln>
        </p:spPr>
        <p:txBody>
          <a:bodyPr lIns="72000" tIns="0" rIns="72000" bIns="0" anchor="ctr"/>
          <a:lstStyle/>
          <a:p>
            <a:pPr marL="171450" lvl="2" indent="-171450" fontAlgn="auto">
              <a:lnSpc>
                <a:spcPct val="106000"/>
              </a:lnSpc>
              <a:spcBef>
                <a:spcPts val="300"/>
              </a:spcBef>
              <a:spcAft>
                <a:spcPts val="0"/>
              </a:spcAft>
              <a:buClr>
                <a:srgbClr val="000000"/>
              </a:buClr>
              <a:buFont typeface="Arial" panose="020B0604020202020204" pitchFamily="34" charset="0"/>
              <a:buChar char="•"/>
            </a:pPr>
            <a:r>
              <a:rPr kumimoji="1" lang="ja-JP" altLang="en-US" sz="1000" dirty="0" smtClean="0">
                <a:latin typeface="+mn-ea"/>
                <a:cs typeface="Meiryo UI" panose="020B0604030504040204" pitchFamily="50" charset="-128"/>
              </a:rPr>
              <a:t>長期保存による食材の廃棄ロスの抑制や戦略的な食材調達の実現（コスト最適化）</a:t>
            </a:r>
            <a:endParaRPr kumimoji="1" lang="en-US" altLang="ja-JP" sz="1000" dirty="0" smtClean="0">
              <a:latin typeface="+mn-ea"/>
              <a:cs typeface="Meiryo UI" panose="020B0604030504040204" pitchFamily="50" charset="-128"/>
            </a:endParaRPr>
          </a:p>
          <a:p>
            <a:pPr marL="171450" lvl="2" indent="-171450" fontAlgn="auto">
              <a:lnSpc>
                <a:spcPct val="106000"/>
              </a:lnSpc>
              <a:spcBef>
                <a:spcPts val="300"/>
              </a:spcBef>
              <a:spcAft>
                <a:spcPts val="0"/>
              </a:spcAft>
              <a:buClr>
                <a:srgbClr val="000000"/>
              </a:buClr>
              <a:buFont typeface="Arial" panose="020B0604020202020204" pitchFamily="34" charset="0"/>
              <a:buChar char="•"/>
            </a:pPr>
            <a:r>
              <a:rPr kumimoji="1" lang="ja-JP" altLang="en-US" sz="1000" dirty="0" smtClean="0">
                <a:latin typeface="+mn-ea"/>
                <a:cs typeface="Meiryo UI" panose="020B0604030504040204" pitchFamily="50" charset="-128"/>
              </a:rPr>
              <a:t>提供する食材・料理に対する付加価値化（長期保存・熟成等）</a:t>
            </a:r>
            <a:endParaRPr kumimoji="1" lang="en-US" altLang="ja-JP" sz="1000" dirty="0" smtClean="0">
              <a:latin typeface="+mn-ea"/>
              <a:cs typeface="Meiryo UI" panose="020B0604030504040204" pitchFamily="50" charset="-128"/>
            </a:endParaRPr>
          </a:p>
        </p:txBody>
      </p:sp>
      <p:sp>
        <p:nvSpPr>
          <p:cNvPr id="96" name="角丸四角形 95"/>
          <p:cNvSpPr/>
          <p:nvPr/>
        </p:nvSpPr>
        <p:spPr>
          <a:xfrm>
            <a:off x="4175760" y="5725503"/>
            <a:ext cx="1502366" cy="569010"/>
          </a:xfrm>
          <a:prstGeom prst="roundRect">
            <a:avLst/>
          </a:prstGeom>
          <a:solidFill>
            <a:schemeClr val="accent1">
              <a:lumMod val="60000"/>
              <a:lumOff val="40000"/>
            </a:schemeClr>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kern="0" dirty="0" smtClean="0">
                <a:latin typeface="ＭＳ Ｐゴシック" panose="020B0600070205080204" pitchFamily="50" charset="-128"/>
                <a:cs typeface="Meiryo UI" panose="020B0604030504040204" pitchFamily="50" charset="-128"/>
              </a:rPr>
              <a:t>期待される効果</a:t>
            </a:r>
            <a:endParaRPr kumimoji="0" lang="en-US" altLang="ja-JP" sz="1100" i="0" u="none" strike="noStrike" kern="0" cap="none" spc="0" normalizeH="0" baseline="0" noProof="0" dirty="0" smtClean="0">
              <a:ln>
                <a:noFill/>
              </a:ln>
              <a:effectLst/>
              <a:uLnTx/>
              <a:uFillTx/>
              <a:latin typeface="ＭＳ Ｐゴシック" panose="020B0600070205080204" pitchFamily="50" charset="-128"/>
              <a:cs typeface="Meiryo UI" panose="020B0604030504040204" pitchFamily="50" charset="-128"/>
            </a:endParaRPr>
          </a:p>
        </p:txBody>
      </p:sp>
      <p:sp>
        <p:nvSpPr>
          <p:cNvPr id="50" name="正方形/長方形 49"/>
          <p:cNvSpPr/>
          <p:nvPr/>
        </p:nvSpPr>
        <p:spPr bwMode="gray">
          <a:xfrm>
            <a:off x="8403150" y="159660"/>
            <a:ext cx="1085850" cy="422910"/>
          </a:xfrm>
          <a:prstGeom prst="rect">
            <a:avLst/>
          </a:prstGeom>
          <a:no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r>
              <a:rPr kumimoji="1" lang="ja-JP" altLang="en-US" sz="1400" baseline="0" dirty="0" smtClean="0">
                <a:latin typeface="+mn-lt"/>
              </a:rPr>
              <a:t>記入例</a:t>
            </a:r>
          </a:p>
        </p:txBody>
      </p:sp>
    </p:spTree>
    <p:extLst>
      <p:ext uri="{BB962C8B-B14F-4D97-AF65-F5344CB8AC3E}">
        <p14:creationId xmlns:p14="http://schemas.microsoft.com/office/powerpoint/2010/main" val="2636087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DT Proposal Template_J_20171226">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baseline="0" dirty="0" smtClean="0">
            <a:latin typeface="+mn-lt"/>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baseline="0" dirty="0" smtClean="0">
            <a:latin typeface="+mn-lt"/>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DTC）20171226.potx[読み取り専用]" id="{D2CD615F-E4C1-40E1-A896-F12922A10DE5}" vid="{5BAA960D-9231-4135-B005-C2E3D2D2F7B6}"/>
    </a:ext>
  </a:extLst>
</a:theme>
</file>

<file path=ppt/theme/theme2.xml><?xml version="1.0" encoding="utf-8"?>
<a:theme xmlns:a="http://schemas.openxmlformats.org/drawingml/2006/main" name="DT Proposal Template_J_20171226_補足版">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latin typeface="+mn-lt"/>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chor="ctr">
        <a:spAutoFit/>
      </a:bodyPr>
      <a:lstStyle>
        <a:defPPr>
          <a:spcBef>
            <a:spcPts val="600"/>
          </a:spcBef>
          <a:buSzPct val="100000"/>
          <a:defRPr kumimoji="1" sz="1200" dirty="0" err="1" smtClean="0">
            <a:latin typeface="+mn-lt"/>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DTC）20171226.potx[読み取り専用]" id="{D2CD615F-E4C1-40E1-A896-F12922A10DE5}" vid="{C9357B49-505A-4E47-97C4-7A82B19334B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